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Helvetica Neue"/>
      <p:regular r:id="rId81"/>
      <p:bold r:id="rId82"/>
      <p:italic r:id="rId83"/>
      <p:boldItalic r:id="rId84"/>
    </p:embeddedFont>
    <p:embeddedFont>
      <p:font typeface="Open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boldItalic.fntdata"/><Relationship Id="rId83" Type="http://schemas.openxmlformats.org/officeDocument/2006/relationships/font" Target="fonts/HelveticaNeue-italic.fntdata"/><Relationship Id="rId42" Type="http://schemas.openxmlformats.org/officeDocument/2006/relationships/slide" Target="slides/slide36.xml"/><Relationship Id="rId86" Type="http://schemas.openxmlformats.org/officeDocument/2006/relationships/font" Target="fonts/OpenSans-bold.fntdata"/><Relationship Id="rId41" Type="http://schemas.openxmlformats.org/officeDocument/2006/relationships/slide" Target="slides/slide35.xml"/><Relationship Id="rId85" Type="http://schemas.openxmlformats.org/officeDocument/2006/relationships/font" Target="fonts/OpenSans-regular.fntdata"/><Relationship Id="rId44" Type="http://schemas.openxmlformats.org/officeDocument/2006/relationships/slide" Target="slides/slide38.xml"/><Relationship Id="rId88" Type="http://schemas.openxmlformats.org/officeDocument/2006/relationships/font" Target="fonts/OpenSans-boldItalic.fntdata"/><Relationship Id="rId43" Type="http://schemas.openxmlformats.org/officeDocument/2006/relationships/slide" Target="slides/slide37.xml"/><Relationship Id="rId87" Type="http://schemas.openxmlformats.org/officeDocument/2006/relationships/font" Target="fonts/OpenSans-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HelveticaNeue-bold.fntdata"/><Relationship Id="rId81" Type="http://schemas.openxmlformats.org/officeDocument/2006/relationships/font" Target="fonts/HelveticaNeu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c578fd6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c578fd6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df36266f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df36266f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78ca9c37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378ca9c37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04daead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04daead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2df36266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2df36266f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df36266f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df36266f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78ca9c37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78ca9c37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df36266f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df36266f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bf8e9138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bf8e9138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c935bc5e0cca07f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c935bc5e0cca07f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8832f2e6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8832f2e6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2f8d2f8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2f8d2f8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bef936e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bef936e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bef936e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bef936e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a5e3d602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ba5e3d602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a5e3d602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ba5e3d602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58bc232e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b58bc232e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20ce56a1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b20ce56a1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20ce56a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b20ce56a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ba5e3d60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ba5e3d60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a277dfb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aa277dfb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e1c9c28c5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e1c9c28c5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a277dfb0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aa277dfb0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04daeadd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04daeadd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a5e3d60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a5e3d60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20ce56a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20ce56a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bef936e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2bef936e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04daeadd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04daeadd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20ce56a1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b20ce56a1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78ca9c37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78ca9c37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bef936e0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2bef936e0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3dfe574d6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3dfe574d6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9c578fd61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9c578fd6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acb61c85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acb61c856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1c9c28c5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1c9c28c5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1c9c28c5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e1c9c28c5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e1c9c28c5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e1c9c28c5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e1c9c28c5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e1c9c28c5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1c9c28c5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1c9c28c5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e1c9c28c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e1c9c28c5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b20ce56a1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b20ce56a1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2bef936e0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2bef936e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e1c9c28c5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e1c9c28c5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2bf8e913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2bf8e913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2c866e6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2c866e6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e1c9c28c5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e1c9c28c5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404daeadd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404daeadd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1c9c28c5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1c9c28c5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557868f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557868f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3dfe574d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3dfe574d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5c935bc5e0cca07f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c935bc5e0cca07f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a68c9035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a68c9035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6756c62e4c7537c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6756c62e4c7537c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2df36266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2df36266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5c935bc5e0cca07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c935bc5e0cca07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2df36266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2df36266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6756c62e4c7537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6756c62e4c7537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6756c62e4c7537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6756c62e4c7537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6756c62e4c7537c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6756c62e4c7537c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98e343c74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98e343c74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20ce56a1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b20ce56a1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aa277dfb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aa277dfb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52f8d2f82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52f8d2f82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e1c9c28c5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e1c9c28c5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6756c62e4c7537c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6756c62e4c7537c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8832f2e6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8832f2e6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96550fc0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96550fc0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c0395e0d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c0395e0d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98e343c74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98e343c74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aa5bd811f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aa5bd811f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c0395e0d1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c0395e0d1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58bc232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b58bc232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2bf8e913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2bf8e913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hyperlink" Target="https://en.wikipedia.org/wiki/Perception#/media/File:Cerebrum_lobes.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hyperlink" Target="https://pressbooks.umn.edu/sensationandperception/chapter/auditory-pathways-to-the-brain-draft/" TargetMode="External"/><Relationship Id="rId5" Type="http://schemas.openxmlformats.org/officeDocument/2006/relationships/image" Target="../media/image31.png"/><Relationship Id="rId6" Type="http://schemas.openxmlformats.org/officeDocument/2006/relationships/hyperlink" Target="https://www.britannica.com/science/inner-ear#/media/1/288499/1810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hyperlink" Target="https://www.brainline.org/slideshow/brain-imaging-what-are-different-typ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ataworks-ed.com/blog/2014/07/the-information-processing-mode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hyperlink" Target="https://www.wikihow.com/Build-a-Memory-Palac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hyperlink" Target="https://www.psychologytoday.com/intl/blog/dont-delay/201310/how-not-be-pavlovs-do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youtube.com/watch?v=qyJomdyjyvM" TargetMode="External"/><Relationship Id="rId4" Type="http://schemas.openxmlformats.org/officeDocument/2006/relationships/hyperlink" Target="https://www.science.org/content/article/not-dumb-creatures-livestock-surprise-scientists-their-complex-emotional-minds" TargetMode="External"/><Relationship Id="rId9" Type="http://schemas.openxmlformats.org/officeDocument/2006/relationships/hyperlink" Target="https://pubmed.ncbi.nlm.nih.gov/28875517/" TargetMode="External"/><Relationship Id="rId5" Type="http://schemas.openxmlformats.org/officeDocument/2006/relationships/hyperlink" Target="https://www.youtube.com/watch?v=s2IBayVsbz8" TargetMode="External"/><Relationship Id="rId6" Type="http://schemas.openxmlformats.org/officeDocument/2006/relationships/hyperlink" Target="https://www.youtube.com/watch?v=rvjDcbLtU5I" TargetMode="External"/><Relationship Id="rId7" Type="http://schemas.openxmlformats.org/officeDocument/2006/relationships/hyperlink" Target="https://www.youtube.com/watch?v=IvvjcQIJnLg" TargetMode="External"/><Relationship Id="rId8" Type="http://schemas.openxmlformats.org/officeDocument/2006/relationships/hyperlink" Target="https://www.theguardian.com/environment/2023/apr/02/bees-intelligence-minds-pollinati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simplypsychology.org/schedules-of-reinforcement.html" TargetMode="External"/><Relationship Id="rId4" Type="http://schemas.openxmlformats.org/officeDocument/2006/relationships/image" Target="../media/image46.png"/><Relationship Id="rId5"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rividyagurugubilly.blogspot.com/2019/10/psychology-of-teaching-and-learning.html" TargetMode="External"/><Relationship Id="rId4" Type="http://schemas.openxmlformats.org/officeDocument/2006/relationships/image" Target="../media/image41.png"/><Relationship Id="rId5" Type="http://schemas.openxmlformats.org/officeDocument/2006/relationships/image" Target="../media/image23.png"/><Relationship Id="rId6" Type="http://schemas.openxmlformats.org/officeDocument/2006/relationships/image" Target="../media/image44.png"/><Relationship Id="rId7" Type="http://schemas.openxmlformats.org/officeDocument/2006/relationships/image" Target="../media/image27.png"/><Relationship Id="rId8"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verywellmind.com/gestalt-laws-of-perceptual-organization-2795835" TargetMode="External"/><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hyperlink" Target="https://home.cc.umanitoba.ca/~krussll/138/sec5/vowels1.htm" TargetMode="External"/><Relationship Id="rId5"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hyperlink" Target="https://ecampusontario.pressbooks.pub/essentialsoflinguistics2/chapter/from-constituency-to-tree-diagram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als.info/feature/81A#1/18/154"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ordnet.princeton.edu/search?keys=dog" TargetMode="Externa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hyperlink" Target="https://portfoliolongo.com/2014/10/11/the-balloonist-and-the-hiker-an-evaluator-jok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2.png"/><Relationship Id="rId4" Type="http://schemas.openxmlformats.org/officeDocument/2006/relationships/hyperlink" Target="https://en.wikipedia.org/wiki/Optimal_solutions_for_the_Rubik%27s_Cube" TargetMode="External"/><Relationship Id="rId5" Type="http://schemas.openxmlformats.org/officeDocument/2006/relationships/image" Target="../media/image17.png"/><Relationship Id="rId6" Type="http://schemas.openxmlformats.org/officeDocument/2006/relationships/hyperlink" Target="https://www.officeforstudents.org.uk/news-blog-and-events/blog/freedom-to-question-challenge-and-debate/" TargetMode="External"/><Relationship Id="rId7" Type="http://schemas.openxmlformats.org/officeDocument/2006/relationships/image" Target="../media/image29.png"/><Relationship Id="rId8" Type="http://schemas.openxmlformats.org/officeDocument/2006/relationships/hyperlink" Target="https://www.npr.org/2023/01/27/1152155481/meal-prep-made-eas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png"/><Relationship Id="rId4" Type="http://schemas.openxmlformats.org/officeDocument/2006/relationships/hyperlink" Target="https://en.wikipedia.org/wiki/Philosophy#/media/File:Le_Penseur_by_Rodin_(Kunsthalle_Bielefeld)_2014-04-10.JP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parkinsons.va.gov/resources/MOCA-Test-English.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 Id="rId4" Type="http://schemas.openxmlformats.org/officeDocument/2006/relationships/hyperlink" Target="https://www.youtube.com/watch?v=rVqJacvywAQ" TargetMode="External"/><Relationship Id="rId5" Type="http://schemas.openxmlformats.org/officeDocument/2006/relationships/hyperlink" Target="https://www.youtube.com/watch?v=gnArvcWaH6I" TargetMode="External"/><Relationship Id="rId6" Type="http://schemas.openxmlformats.org/officeDocument/2006/relationships/hyperlink" Target="https://www.youtube.com/watch?v=RDJ0qJTLoh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6.png"/><Relationship Id="rId4" Type="http://schemas.openxmlformats.org/officeDocument/2006/relationships/hyperlink" Target="https://plato.stanford.edu/entries/freewil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plato.stanford.edu/entries/truth/" TargetMode="Externa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8.png"/><Relationship Id="rId4" Type="http://schemas.openxmlformats.org/officeDocument/2006/relationships/hyperlink" Target="https://www.youtube.com/playlist?list=PLWboA9fgt6EzmQgV-kEFgtgDN3XcZBeUG" TargetMode="External"/><Relationship Id="rId5" Type="http://schemas.openxmlformats.org/officeDocument/2006/relationships/hyperlink" Target="https://www.sas.upenn.edu/~cavitch/pdf-library/Nagel_Bat.pdf" TargetMode="External"/><Relationship Id="rId6" Type="http://schemas.openxmlformats.org/officeDocument/2006/relationships/hyperlink" Target="https://www.goodreads.com/review/show/269059730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8.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plato.stanford.edu/index.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wikipedia.org/wiki/List_of_animals_by_number_of_neuron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hyperlink" Target="https://my.clevelandclinic.org/health/articles/22513-neurotransmitters" TargetMode="External"/><Relationship Id="rId5" Type="http://schemas.openxmlformats.org/officeDocument/2006/relationships/image" Target="../media/image9.png"/><Relationship Id="rId6" Type="http://schemas.openxmlformats.org/officeDocument/2006/relationships/hyperlink" Target="https://flexbooks.ck12.org/cbook/cbse-biology-class-10/section/6.2/related/lesson/the-nerve-impulse-advanced-bio-adv/" TargetMode="External"/><Relationship Id="rId7" Type="http://schemas.openxmlformats.org/officeDocument/2006/relationships/image" Target="../media/image15.png"/><Relationship Id="rId8" Type="http://schemas.openxmlformats.org/officeDocument/2006/relationships/hyperlink" Target="https://en.wikipedia.org/wiki/Neur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Cognitive Science for AI</a:t>
            </a:r>
            <a:endParaRPr/>
          </a:p>
        </p:txBody>
      </p:sp>
      <p:sp>
        <p:nvSpPr>
          <p:cNvPr id="57" name="Google Shape;57;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What is intelligence?</a:t>
            </a:r>
            <a:endParaRPr sz="5200"/>
          </a:p>
        </p:txBody>
      </p:sp>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Elementary </a:t>
            </a:r>
            <a:r>
              <a:rPr lang="en"/>
              <a:t>Neuron Model</a:t>
            </a:r>
            <a:endParaRPr/>
          </a:p>
        </p:txBody>
      </p:sp>
      <p:pic>
        <p:nvPicPr>
          <p:cNvPr id="127" name="Google Shape;127;p24"/>
          <p:cNvPicPr preferRelativeResize="0"/>
          <p:nvPr/>
        </p:nvPicPr>
        <p:blipFill>
          <a:blip r:embed="rId3">
            <a:alphaModFix/>
          </a:blip>
          <a:stretch>
            <a:fillRect/>
          </a:stretch>
        </p:blipFill>
        <p:spPr>
          <a:xfrm>
            <a:off x="4572000" y="2330113"/>
            <a:ext cx="3514725" cy="2733675"/>
          </a:xfrm>
          <a:prstGeom prst="rect">
            <a:avLst/>
          </a:prstGeom>
          <a:noFill/>
          <a:ln>
            <a:noFill/>
          </a:ln>
        </p:spPr>
      </p:pic>
      <p:sp>
        <p:nvSpPr>
          <p:cNvPr id="128" name="Google Shape;128;p24"/>
          <p:cNvSpPr txBox="1"/>
          <p:nvPr/>
        </p:nvSpPr>
        <p:spPr>
          <a:xfrm>
            <a:off x="728525" y="1314325"/>
            <a:ext cx="5055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McCulloch and Pitts 1943</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Mathematical Model for a neuron</a:t>
            </a:r>
            <a:endParaRPr sz="1800">
              <a:solidFill>
                <a:schemeClr val="dk2"/>
              </a:solidFill>
            </a:endParaRPr>
          </a:p>
        </p:txBody>
      </p:sp>
      <p:pic>
        <p:nvPicPr>
          <p:cNvPr descr="\begin{array}{l}&#10;g(x) = \sum w_i x_i\\&#10;\\&#10;f(x) = \left\{&#10;\begin{matrix}&#10;0, x\lt \theta,\\&#10;1, x\ge \theta.\\&#10;\end{matrix}\right.\\&#10;\\&#10;y = f(g(x))\\&#10;\end{array}&#10;%f51b736f-9d1b-428d-ba03-e8873ddf3717" id="129" name="Google Shape;129;p24"/>
          <p:cNvPicPr preferRelativeResize="0"/>
          <p:nvPr/>
        </p:nvPicPr>
        <p:blipFill>
          <a:blip r:embed="rId4">
            <a:alphaModFix/>
          </a:blip>
          <a:stretch>
            <a:fillRect/>
          </a:stretch>
        </p:blipFill>
        <p:spPr>
          <a:xfrm>
            <a:off x="1719575" y="2711125"/>
            <a:ext cx="1866900" cy="1971675"/>
          </a:xfrm>
          <a:prstGeom prst="rect">
            <a:avLst/>
          </a:prstGeom>
          <a:noFill/>
          <a:ln>
            <a:noFill/>
          </a:ln>
        </p:spPr>
      </p:pic>
      <p:sp>
        <p:nvSpPr>
          <p:cNvPr id="130" name="Google Shape;13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208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Gross Brain Anatomy</a:t>
            </a:r>
            <a:endParaRPr/>
          </a:p>
        </p:txBody>
      </p:sp>
      <p:sp>
        <p:nvSpPr>
          <p:cNvPr id="136" name="Google Shape;13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25"/>
          <p:cNvPicPr preferRelativeResize="0"/>
          <p:nvPr/>
        </p:nvPicPr>
        <p:blipFill>
          <a:blip r:embed="rId3">
            <a:alphaModFix/>
          </a:blip>
          <a:stretch>
            <a:fillRect/>
          </a:stretch>
        </p:blipFill>
        <p:spPr>
          <a:xfrm>
            <a:off x="1259450" y="650550"/>
            <a:ext cx="6279650" cy="4066077"/>
          </a:xfrm>
          <a:prstGeom prst="rect">
            <a:avLst/>
          </a:prstGeom>
          <a:noFill/>
          <a:ln>
            <a:noFill/>
          </a:ln>
        </p:spPr>
      </p:pic>
      <p:sp>
        <p:nvSpPr>
          <p:cNvPr id="138" name="Google Shape;138;p25"/>
          <p:cNvSpPr txBox="1"/>
          <p:nvPr/>
        </p:nvSpPr>
        <p:spPr>
          <a:xfrm>
            <a:off x="0" y="4820400"/>
            <a:ext cx="5337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https://en.wikipedia.org/wiki/Perception#/media/File:Cerebrum_lobes.png</a:t>
            </a:r>
            <a:r>
              <a:rPr lang="en" sz="900"/>
              <a:t> </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idx="1" type="body"/>
          </p:nvPr>
        </p:nvSpPr>
        <p:spPr>
          <a:xfrm>
            <a:off x="0" y="1215175"/>
            <a:ext cx="3672600" cy="33540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Hypothalamus</a:t>
            </a:r>
            <a:endParaRPr/>
          </a:p>
          <a:p>
            <a:pPr indent="-317500" lvl="1" marL="914400" rtl="0" algn="l">
              <a:lnSpc>
                <a:spcPct val="100000"/>
              </a:lnSpc>
              <a:spcBef>
                <a:spcPts val="0"/>
              </a:spcBef>
              <a:spcAft>
                <a:spcPts val="0"/>
              </a:spcAft>
              <a:buSzPts val="1400"/>
              <a:buChar char="○"/>
            </a:pPr>
            <a:r>
              <a:rPr lang="en"/>
              <a:t>hunger, temp, fear</a:t>
            </a:r>
            <a:endParaRPr/>
          </a:p>
          <a:p>
            <a:pPr indent="-342900" lvl="0" marL="457200" rtl="0" algn="l">
              <a:lnSpc>
                <a:spcPct val="100000"/>
              </a:lnSpc>
              <a:spcBef>
                <a:spcPts val="0"/>
              </a:spcBef>
              <a:spcAft>
                <a:spcPts val="0"/>
              </a:spcAft>
              <a:buSzPts val="1800"/>
              <a:buChar char="●"/>
            </a:pPr>
            <a:r>
              <a:rPr lang="en"/>
              <a:t>Hippocampus</a:t>
            </a:r>
            <a:endParaRPr/>
          </a:p>
          <a:p>
            <a:pPr indent="-317500" lvl="1" marL="914400" rtl="0" algn="l">
              <a:lnSpc>
                <a:spcPct val="100000"/>
              </a:lnSpc>
              <a:spcBef>
                <a:spcPts val="0"/>
              </a:spcBef>
              <a:spcAft>
                <a:spcPts val="0"/>
              </a:spcAft>
              <a:buSzPts val="1400"/>
              <a:buChar char="○"/>
            </a:pPr>
            <a:r>
              <a:rPr lang="en"/>
              <a:t>consolidation of long term memories</a:t>
            </a:r>
            <a:endParaRPr/>
          </a:p>
          <a:p>
            <a:pPr indent="-317500" lvl="1" marL="914400" rtl="0" algn="l">
              <a:lnSpc>
                <a:spcPct val="100000"/>
              </a:lnSpc>
              <a:spcBef>
                <a:spcPts val="0"/>
              </a:spcBef>
              <a:spcAft>
                <a:spcPts val="0"/>
              </a:spcAft>
              <a:buSzPts val="1400"/>
              <a:buChar char="○"/>
            </a:pPr>
            <a:r>
              <a:rPr lang="en"/>
              <a:t>spatial processing/memory</a:t>
            </a:r>
            <a:endParaRPr/>
          </a:p>
          <a:p>
            <a:pPr indent="-342900" lvl="0" marL="457200" rtl="0" algn="l">
              <a:lnSpc>
                <a:spcPct val="100000"/>
              </a:lnSpc>
              <a:spcBef>
                <a:spcPts val="0"/>
              </a:spcBef>
              <a:spcAft>
                <a:spcPts val="0"/>
              </a:spcAft>
              <a:buSzPts val="1800"/>
              <a:buChar char="●"/>
            </a:pPr>
            <a:r>
              <a:rPr lang="en"/>
              <a:t>Amygdala</a:t>
            </a:r>
            <a:endParaRPr/>
          </a:p>
          <a:p>
            <a:pPr indent="-317500" lvl="1" marL="914400" rtl="0" algn="l">
              <a:lnSpc>
                <a:spcPct val="100000"/>
              </a:lnSpc>
              <a:spcBef>
                <a:spcPts val="0"/>
              </a:spcBef>
              <a:spcAft>
                <a:spcPts val="0"/>
              </a:spcAft>
              <a:buSzPts val="1400"/>
              <a:buChar char="○"/>
            </a:pPr>
            <a:r>
              <a:rPr lang="en"/>
              <a:t>control of emotion, aggression</a:t>
            </a:r>
            <a:endParaRPr/>
          </a:p>
          <a:p>
            <a:pPr indent="-317500" lvl="1" marL="914400" rtl="0" algn="l">
              <a:lnSpc>
                <a:spcPct val="100000"/>
              </a:lnSpc>
              <a:spcBef>
                <a:spcPts val="0"/>
              </a:spcBef>
              <a:spcAft>
                <a:spcPts val="0"/>
              </a:spcAft>
              <a:buSzPts val="1400"/>
              <a:buChar char="○"/>
            </a:pPr>
            <a:r>
              <a:rPr lang="en"/>
              <a:t>episodic-autobiographical memory</a:t>
            </a:r>
            <a:endParaRPr/>
          </a:p>
          <a:p>
            <a:pPr indent="-342900" lvl="0" marL="457200" rtl="0" algn="l">
              <a:lnSpc>
                <a:spcPct val="100000"/>
              </a:lnSpc>
              <a:spcBef>
                <a:spcPts val="0"/>
              </a:spcBef>
              <a:spcAft>
                <a:spcPts val="0"/>
              </a:spcAft>
              <a:buSzPts val="1800"/>
              <a:buChar char="●"/>
            </a:pPr>
            <a:r>
              <a:rPr lang="en"/>
              <a:t>Thalamus - connections</a:t>
            </a:r>
            <a:endParaRPr/>
          </a:p>
        </p:txBody>
      </p:sp>
      <p:pic>
        <p:nvPicPr>
          <p:cNvPr id="144" name="Google Shape;144;p26"/>
          <p:cNvPicPr preferRelativeResize="0"/>
          <p:nvPr/>
        </p:nvPicPr>
        <p:blipFill>
          <a:blip r:embed="rId3">
            <a:alphaModFix/>
          </a:blip>
          <a:stretch>
            <a:fillRect/>
          </a:stretch>
        </p:blipFill>
        <p:spPr>
          <a:xfrm>
            <a:off x="3602200" y="565550"/>
            <a:ext cx="5602824" cy="4512225"/>
          </a:xfrm>
          <a:prstGeom prst="rect">
            <a:avLst/>
          </a:prstGeom>
          <a:noFill/>
          <a:ln>
            <a:noFill/>
          </a:ln>
        </p:spPr>
      </p:pic>
      <p:sp>
        <p:nvSpPr>
          <p:cNvPr id="145" name="Google Shape;145;p26"/>
          <p:cNvSpPr txBox="1"/>
          <p:nvPr/>
        </p:nvSpPr>
        <p:spPr>
          <a:xfrm>
            <a:off x="4571100" y="531475"/>
            <a:ext cx="3573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46" name="Google Shape;146;p26"/>
          <p:cNvSpPr txBox="1"/>
          <p:nvPr/>
        </p:nvSpPr>
        <p:spPr>
          <a:xfrm>
            <a:off x="4104250" y="445025"/>
            <a:ext cx="4879200" cy="4617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          </a:t>
            </a:r>
            <a:endParaRPr sz="1800">
              <a:solidFill>
                <a:schemeClr val="dk2"/>
              </a:solidFill>
            </a:endParaRPr>
          </a:p>
        </p:txBody>
      </p:sp>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Limbic System</a:t>
            </a:r>
            <a:endParaRPr/>
          </a:p>
        </p:txBody>
      </p:sp>
      <p:sp>
        <p:nvSpPr>
          <p:cNvPr id="148" name="Google Shape;14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7"/>
          <p:cNvPicPr preferRelativeResize="0"/>
          <p:nvPr/>
        </p:nvPicPr>
        <p:blipFill>
          <a:blip r:embed="rId3">
            <a:alphaModFix/>
          </a:blip>
          <a:stretch>
            <a:fillRect/>
          </a:stretch>
        </p:blipFill>
        <p:spPr>
          <a:xfrm>
            <a:off x="152400" y="152400"/>
            <a:ext cx="8351584" cy="4838699"/>
          </a:xfrm>
          <a:prstGeom prst="rect">
            <a:avLst/>
          </a:prstGeom>
          <a:noFill/>
          <a:ln>
            <a:noFill/>
          </a:ln>
        </p:spPr>
      </p:pic>
      <p:sp>
        <p:nvSpPr>
          <p:cNvPr id="154" name="Google Shape;154;p27"/>
          <p:cNvSpPr txBox="1"/>
          <p:nvPr/>
        </p:nvSpPr>
        <p:spPr>
          <a:xfrm>
            <a:off x="152400" y="152400"/>
            <a:ext cx="2281200" cy="354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rPr>
              <a:t>Sensory and Motor Homunculi</a:t>
            </a:r>
            <a:endParaRPr b="1" sz="1100">
              <a:solidFill>
                <a:schemeClr val="dk2"/>
              </a:solidFill>
            </a:endParaRPr>
          </a:p>
        </p:txBody>
      </p:sp>
      <p:sp>
        <p:nvSpPr>
          <p:cNvPr id="155" name="Google Shape;15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Senses</a:t>
            </a:r>
            <a:endParaRPr/>
          </a:p>
        </p:txBody>
      </p:sp>
      <p:sp>
        <p:nvSpPr>
          <p:cNvPr id="161" name="Google Shape;161;p28"/>
          <p:cNvSpPr txBox="1"/>
          <p:nvPr>
            <p:ph idx="1" type="body"/>
          </p:nvPr>
        </p:nvSpPr>
        <p:spPr>
          <a:xfrm>
            <a:off x="311700" y="1059975"/>
            <a:ext cx="45744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External stimuli</a:t>
            </a:r>
            <a:endParaRPr/>
          </a:p>
          <a:p>
            <a:pPr indent="-342900" lvl="0" marL="457200" rtl="0" algn="l">
              <a:lnSpc>
                <a:spcPct val="100000"/>
              </a:lnSpc>
              <a:spcBef>
                <a:spcPts val="1000"/>
              </a:spcBef>
              <a:spcAft>
                <a:spcPts val="0"/>
              </a:spcAft>
              <a:buSzPts val="1800"/>
              <a:buChar char="●"/>
            </a:pPr>
            <a:r>
              <a:rPr lang="en"/>
              <a:t>Vision</a:t>
            </a:r>
            <a:endParaRPr/>
          </a:p>
          <a:p>
            <a:pPr indent="-342900" lvl="1" marL="914400" rtl="0" algn="l">
              <a:lnSpc>
                <a:spcPct val="100000"/>
              </a:lnSpc>
              <a:spcBef>
                <a:spcPts val="0"/>
              </a:spcBef>
              <a:spcAft>
                <a:spcPts val="0"/>
              </a:spcAft>
              <a:buSzPts val="1800"/>
              <a:buChar char="○"/>
            </a:pPr>
            <a:r>
              <a:rPr lang="en" sz="1800"/>
              <a:t>Light</a:t>
            </a:r>
            <a:endParaRPr sz="1800"/>
          </a:p>
          <a:p>
            <a:pPr indent="-342900" lvl="1" marL="914400" rtl="0" algn="l">
              <a:lnSpc>
                <a:spcPct val="100000"/>
              </a:lnSpc>
              <a:spcBef>
                <a:spcPts val="0"/>
              </a:spcBef>
              <a:spcAft>
                <a:spcPts val="0"/>
              </a:spcAft>
              <a:buSzPts val="1800"/>
              <a:buChar char="○"/>
            </a:pPr>
            <a:r>
              <a:rPr lang="en" sz="1800"/>
              <a:t>Eye/Optic Nerve</a:t>
            </a:r>
            <a:endParaRPr sz="1800"/>
          </a:p>
          <a:p>
            <a:pPr indent="-342900" lvl="0" marL="457200" rtl="0" algn="l">
              <a:lnSpc>
                <a:spcPct val="100000"/>
              </a:lnSpc>
              <a:spcBef>
                <a:spcPts val="0"/>
              </a:spcBef>
              <a:spcAft>
                <a:spcPts val="0"/>
              </a:spcAft>
              <a:buSzPts val="1800"/>
              <a:buChar char="●"/>
            </a:pPr>
            <a:r>
              <a:rPr lang="en"/>
              <a:t>Hearing</a:t>
            </a:r>
            <a:endParaRPr/>
          </a:p>
          <a:p>
            <a:pPr indent="-342900" lvl="1" marL="914400" rtl="0" algn="l">
              <a:lnSpc>
                <a:spcPct val="100000"/>
              </a:lnSpc>
              <a:spcBef>
                <a:spcPts val="0"/>
              </a:spcBef>
              <a:spcAft>
                <a:spcPts val="0"/>
              </a:spcAft>
              <a:buSzPts val="1800"/>
              <a:buChar char="○"/>
            </a:pPr>
            <a:r>
              <a:rPr lang="en" sz="1800"/>
              <a:t>Sound</a:t>
            </a:r>
            <a:endParaRPr sz="1800"/>
          </a:p>
          <a:p>
            <a:pPr indent="-342900" lvl="1" marL="914400" rtl="0" algn="l">
              <a:lnSpc>
                <a:spcPct val="100000"/>
              </a:lnSpc>
              <a:spcBef>
                <a:spcPts val="0"/>
              </a:spcBef>
              <a:spcAft>
                <a:spcPts val="0"/>
              </a:spcAft>
              <a:buSzPts val="1800"/>
              <a:buChar char="○"/>
            </a:pPr>
            <a:r>
              <a:rPr lang="en" sz="1800"/>
              <a:t>Inner Ear/Auditory Nerve</a:t>
            </a:r>
            <a:endParaRPr sz="1800"/>
          </a:p>
          <a:p>
            <a:pPr indent="-342900" lvl="0" marL="457200" rtl="0" algn="l">
              <a:lnSpc>
                <a:spcPct val="100000"/>
              </a:lnSpc>
              <a:spcBef>
                <a:spcPts val="0"/>
              </a:spcBef>
              <a:spcAft>
                <a:spcPts val="0"/>
              </a:spcAft>
              <a:buSzPts val="1800"/>
              <a:buChar char="●"/>
            </a:pPr>
            <a:r>
              <a:rPr lang="en"/>
              <a:t>Touch</a:t>
            </a:r>
            <a:endParaRPr/>
          </a:p>
          <a:p>
            <a:pPr indent="-342900" lvl="1" marL="914400" rtl="0" algn="l">
              <a:lnSpc>
                <a:spcPct val="100000"/>
              </a:lnSpc>
              <a:spcBef>
                <a:spcPts val="0"/>
              </a:spcBef>
              <a:spcAft>
                <a:spcPts val="0"/>
              </a:spcAft>
              <a:buSzPts val="1800"/>
              <a:buChar char="○"/>
            </a:pPr>
            <a:r>
              <a:rPr lang="en" sz="1800"/>
              <a:t>Pressure, Temperature, Pain</a:t>
            </a:r>
            <a:endParaRPr sz="1800"/>
          </a:p>
          <a:p>
            <a:pPr indent="-342900" lvl="1" marL="914400" rtl="0" algn="l">
              <a:lnSpc>
                <a:spcPct val="100000"/>
              </a:lnSpc>
              <a:spcBef>
                <a:spcPts val="0"/>
              </a:spcBef>
              <a:spcAft>
                <a:spcPts val="0"/>
              </a:spcAft>
              <a:buSzPts val="1800"/>
              <a:buChar char="○"/>
            </a:pPr>
            <a:r>
              <a:rPr lang="en" sz="1800"/>
              <a:t>Skin Receptors, </a:t>
            </a:r>
            <a:r>
              <a:rPr lang="en" sz="1800"/>
              <a:t>peripheral</a:t>
            </a:r>
            <a:r>
              <a:rPr lang="en" sz="1800"/>
              <a:t> nerves</a:t>
            </a:r>
            <a:endParaRPr sz="1800"/>
          </a:p>
          <a:p>
            <a:pPr indent="-342900" lvl="0" marL="457200" rtl="0" algn="l">
              <a:lnSpc>
                <a:spcPct val="100000"/>
              </a:lnSpc>
              <a:spcBef>
                <a:spcPts val="0"/>
              </a:spcBef>
              <a:spcAft>
                <a:spcPts val="0"/>
              </a:spcAft>
              <a:buSzPts val="1800"/>
              <a:buChar char="●"/>
            </a:pPr>
            <a:r>
              <a:rPr lang="en"/>
              <a:t>Smell/Taste</a:t>
            </a:r>
            <a:endParaRPr/>
          </a:p>
          <a:p>
            <a:pPr indent="-342900" lvl="1" marL="914400" rtl="0" algn="l">
              <a:lnSpc>
                <a:spcPct val="100000"/>
              </a:lnSpc>
              <a:spcBef>
                <a:spcPts val="0"/>
              </a:spcBef>
              <a:spcAft>
                <a:spcPts val="0"/>
              </a:spcAft>
              <a:buSzPts val="1800"/>
              <a:buChar char="○"/>
            </a:pPr>
            <a:r>
              <a:rPr lang="en" sz="1800"/>
              <a:t>Chemical concentration</a:t>
            </a:r>
            <a:endParaRPr sz="1800"/>
          </a:p>
          <a:p>
            <a:pPr indent="-342900" lvl="1" marL="914400" rtl="0" algn="l">
              <a:lnSpc>
                <a:spcPct val="100000"/>
              </a:lnSpc>
              <a:spcBef>
                <a:spcPts val="0"/>
              </a:spcBef>
              <a:spcAft>
                <a:spcPts val="0"/>
              </a:spcAft>
              <a:buSzPts val="1800"/>
              <a:buChar char="○"/>
            </a:pPr>
            <a:r>
              <a:rPr lang="en" sz="1800"/>
              <a:t>Chem Receptors, </a:t>
            </a:r>
            <a:r>
              <a:rPr lang="en" sz="1800"/>
              <a:t>Olfactory Bulb</a:t>
            </a:r>
            <a:endParaRPr sz="1800"/>
          </a:p>
        </p:txBody>
      </p:sp>
      <p:sp>
        <p:nvSpPr>
          <p:cNvPr id="162" name="Google Shape;162;p28"/>
          <p:cNvSpPr txBox="1"/>
          <p:nvPr/>
        </p:nvSpPr>
        <p:spPr>
          <a:xfrm>
            <a:off x="4793275" y="1055475"/>
            <a:ext cx="4368000" cy="391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Internal Stimuli</a:t>
            </a:r>
            <a:endParaRPr sz="1800">
              <a:solidFill>
                <a:schemeClr val="dk1"/>
              </a:solidFill>
              <a:latin typeface="Open Sans"/>
              <a:ea typeface="Open Sans"/>
              <a:cs typeface="Open Sans"/>
              <a:sym typeface="Open Sans"/>
            </a:endParaRPr>
          </a:p>
          <a:p>
            <a:pPr indent="-342900" lvl="0" marL="457200" rtl="0" algn="l">
              <a:spcBef>
                <a:spcPts val="10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Balance</a:t>
            </a:r>
            <a:endParaRPr sz="1800">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sz="1800">
                <a:solidFill>
                  <a:schemeClr val="dk1"/>
                </a:solidFill>
                <a:latin typeface="Open Sans"/>
                <a:ea typeface="Open Sans"/>
                <a:cs typeface="Open Sans"/>
                <a:sym typeface="Open Sans"/>
              </a:rPr>
              <a:t>Orientation/Movement</a:t>
            </a:r>
            <a:endParaRPr sz="1800">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sz="1800">
                <a:solidFill>
                  <a:schemeClr val="dk1"/>
                </a:solidFill>
                <a:latin typeface="Open Sans"/>
                <a:ea typeface="Open Sans"/>
                <a:cs typeface="Open Sans"/>
                <a:sym typeface="Open Sans"/>
              </a:rPr>
              <a:t>Semicircular canals/Auditory Nerve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Pain</a:t>
            </a:r>
            <a:endParaRPr sz="1800">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sz="1800">
                <a:solidFill>
                  <a:schemeClr val="dk1"/>
                </a:solidFill>
                <a:latin typeface="Open Sans"/>
                <a:ea typeface="Open Sans"/>
                <a:cs typeface="Open Sans"/>
                <a:sym typeface="Open Sans"/>
              </a:rPr>
              <a:t>Cell Destruction</a:t>
            </a:r>
            <a:endParaRPr sz="1800">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sz="1800">
                <a:solidFill>
                  <a:schemeClr val="dk1"/>
                </a:solidFill>
                <a:latin typeface="Open Sans"/>
                <a:ea typeface="Open Sans"/>
                <a:cs typeface="Open Sans"/>
                <a:sym typeface="Open Sans"/>
              </a:rPr>
              <a:t>Skin and Body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Proprioception</a:t>
            </a:r>
            <a:endParaRPr sz="1800">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sz="1800">
                <a:solidFill>
                  <a:schemeClr val="dk1"/>
                </a:solidFill>
                <a:latin typeface="Open Sans"/>
                <a:ea typeface="Open Sans"/>
                <a:cs typeface="Open Sans"/>
                <a:sym typeface="Open Sans"/>
              </a:rPr>
              <a:t>muscle tension/fatigue</a:t>
            </a:r>
            <a:endParaRPr sz="1800">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sz="1800">
                <a:solidFill>
                  <a:schemeClr val="dk1"/>
                </a:solidFill>
                <a:latin typeface="Open Sans"/>
                <a:ea typeface="Open Sans"/>
                <a:cs typeface="Open Sans"/>
                <a:sym typeface="Open Sans"/>
              </a:rPr>
              <a:t>Joints, muscles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Other: Hunger, Emotions, etc</a:t>
            </a:r>
            <a:endParaRPr sz="1800">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sz="1800">
                <a:solidFill>
                  <a:schemeClr val="dk1"/>
                </a:solidFill>
                <a:latin typeface="Open Sans"/>
                <a:ea typeface="Open Sans"/>
                <a:cs typeface="Open Sans"/>
                <a:sym typeface="Open Sans"/>
              </a:rPr>
              <a:t>Glucose, CO2outl, Hormones</a:t>
            </a:r>
            <a:endParaRPr>
              <a:latin typeface="Open Sans"/>
              <a:ea typeface="Open Sans"/>
              <a:cs typeface="Open Sans"/>
              <a:sym typeface="Open Sans"/>
            </a:endParaRPr>
          </a:p>
        </p:txBody>
      </p:sp>
      <p:sp>
        <p:nvSpPr>
          <p:cNvPr id="163" name="Google Shape;16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p:cNvPicPr preferRelativeResize="0"/>
          <p:nvPr/>
        </p:nvPicPr>
        <p:blipFill>
          <a:blip r:embed="rId3">
            <a:alphaModFix/>
          </a:blip>
          <a:stretch>
            <a:fillRect/>
          </a:stretch>
        </p:blipFill>
        <p:spPr>
          <a:xfrm>
            <a:off x="3626894" y="0"/>
            <a:ext cx="7595480" cy="4275176"/>
          </a:xfrm>
          <a:prstGeom prst="rect">
            <a:avLst/>
          </a:prstGeom>
          <a:noFill/>
          <a:ln>
            <a:noFill/>
          </a:ln>
        </p:spPr>
      </p:pic>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Pathway</a:t>
            </a:r>
            <a:endParaRPr/>
          </a:p>
        </p:txBody>
      </p:sp>
      <p:sp>
        <p:nvSpPr>
          <p:cNvPr id="170" name="Google Shape;170;p29"/>
          <p:cNvSpPr txBox="1"/>
          <p:nvPr>
            <p:ph idx="1" type="body"/>
          </p:nvPr>
        </p:nvSpPr>
        <p:spPr>
          <a:xfrm>
            <a:off x="311700" y="1225225"/>
            <a:ext cx="5406600" cy="33540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Left/Right Retinas: rods and cones</a:t>
            </a:r>
            <a:endParaRPr/>
          </a:p>
          <a:p>
            <a:pPr indent="-342900" lvl="0" marL="457200" rtl="0" algn="l">
              <a:lnSpc>
                <a:spcPct val="100000"/>
              </a:lnSpc>
              <a:spcBef>
                <a:spcPts val="0"/>
              </a:spcBef>
              <a:spcAft>
                <a:spcPts val="0"/>
              </a:spcAft>
              <a:buSzPts val="1800"/>
              <a:buChar char="●"/>
            </a:pPr>
            <a:r>
              <a:rPr lang="en"/>
              <a:t>Optic Nerves to Optic Chiasm</a:t>
            </a:r>
            <a:endParaRPr/>
          </a:p>
          <a:p>
            <a:pPr indent="-342900" lvl="0" marL="457200" rtl="0" algn="l">
              <a:lnSpc>
                <a:spcPct val="100000"/>
              </a:lnSpc>
              <a:spcBef>
                <a:spcPts val="0"/>
              </a:spcBef>
              <a:spcAft>
                <a:spcPts val="0"/>
              </a:spcAft>
              <a:buSzPts val="1800"/>
              <a:buChar char="●"/>
            </a:pPr>
            <a:r>
              <a:rPr lang="en"/>
              <a:t>Lateral Geniculate Nucleus (in Thalamus) movement, depth, R/G B/Y opponent process</a:t>
            </a:r>
            <a:endParaRPr/>
          </a:p>
          <a:p>
            <a:pPr indent="-342900" lvl="0" marL="457200" rtl="0" algn="l">
              <a:lnSpc>
                <a:spcPct val="100000"/>
              </a:lnSpc>
              <a:spcBef>
                <a:spcPts val="0"/>
              </a:spcBef>
              <a:spcAft>
                <a:spcPts val="0"/>
              </a:spcAft>
              <a:buSzPts val="1800"/>
              <a:buChar char="●"/>
            </a:pPr>
            <a:r>
              <a:rPr lang="en"/>
              <a:t>Visual Cortex - Occipital Lobe</a:t>
            </a:r>
            <a:endParaRPr/>
          </a:p>
          <a:p>
            <a:pPr indent="-317500" lvl="1" marL="914400" rtl="0" algn="l">
              <a:lnSpc>
                <a:spcPct val="100000"/>
              </a:lnSpc>
              <a:spcBef>
                <a:spcPts val="0"/>
              </a:spcBef>
              <a:spcAft>
                <a:spcPts val="0"/>
              </a:spcAft>
              <a:buSzPts val="1400"/>
              <a:buChar char="○"/>
            </a:pPr>
            <a:r>
              <a:rPr lang="en"/>
              <a:t>V1 - primary retinotopic, edge detection, gaze shift</a:t>
            </a:r>
            <a:endParaRPr/>
          </a:p>
          <a:p>
            <a:pPr indent="-317500" lvl="1" marL="914400" rtl="0" algn="l">
              <a:lnSpc>
                <a:spcPct val="100000"/>
              </a:lnSpc>
              <a:spcBef>
                <a:spcPts val="0"/>
              </a:spcBef>
              <a:spcAft>
                <a:spcPts val="0"/>
              </a:spcAft>
              <a:buSzPts val="1400"/>
              <a:buChar char="○"/>
            </a:pPr>
            <a:r>
              <a:rPr lang="en"/>
              <a:t>V2-V6</a:t>
            </a:r>
            <a:endParaRPr/>
          </a:p>
          <a:p>
            <a:pPr indent="-342900" lvl="0" marL="457200" rtl="0" algn="l">
              <a:lnSpc>
                <a:spcPct val="100000"/>
              </a:lnSpc>
              <a:spcBef>
                <a:spcPts val="0"/>
              </a:spcBef>
              <a:spcAft>
                <a:spcPts val="0"/>
              </a:spcAft>
              <a:buSzPts val="1800"/>
              <a:buChar char="●"/>
            </a:pPr>
            <a:r>
              <a:rPr lang="en"/>
              <a:t>Visual Association Cortex and further</a:t>
            </a:r>
            <a:endParaRPr/>
          </a:p>
          <a:p>
            <a:pPr indent="-317500" lvl="1" marL="914400" rtl="0" algn="l">
              <a:lnSpc>
                <a:spcPct val="100000"/>
              </a:lnSpc>
              <a:spcBef>
                <a:spcPts val="0"/>
              </a:spcBef>
              <a:spcAft>
                <a:spcPts val="0"/>
              </a:spcAft>
              <a:buSzPts val="1400"/>
              <a:buChar char="○"/>
            </a:pPr>
            <a:r>
              <a:rPr lang="en"/>
              <a:t>Dorsal</a:t>
            </a:r>
            <a:r>
              <a:rPr lang="en"/>
              <a:t> -&gt; Parietal Lobe, Location, short term, ‘how’</a:t>
            </a:r>
            <a:endParaRPr/>
          </a:p>
          <a:p>
            <a:pPr indent="-317500" lvl="1" marL="914400" rtl="0" algn="l">
              <a:lnSpc>
                <a:spcPct val="100000"/>
              </a:lnSpc>
              <a:spcBef>
                <a:spcPts val="0"/>
              </a:spcBef>
              <a:spcAft>
                <a:spcPts val="0"/>
              </a:spcAft>
              <a:buSzPts val="1400"/>
              <a:buChar char="○"/>
            </a:pPr>
            <a:r>
              <a:rPr lang="en"/>
              <a:t>Ventral</a:t>
            </a:r>
            <a:r>
              <a:rPr lang="en"/>
              <a:t>-&gt; Temporal Lobe, Object Identification, long term, ‘what’</a:t>
            </a:r>
            <a:endParaRPr/>
          </a:p>
          <a:p>
            <a:pPr indent="-342900" lvl="0" marL="457200" rtl="0" algn="l">
              <a:lnSpc>
                <a:spcPct val="100000"/>
              </a:lnSpc>
              <a:spcBef>
                <a:spcPts val="0"/>
              </a:spcBef>
              <a:spcAft>
                <a:spcPts val="0"/>
              </a:spcAft>
              <a:buSzPts val="1800"/>
              <a:buChar char="●"/>
            </a:pPr>
            <a:r>
              <a:rPr lang="en"/>
              <a:t>To other lobes - eg Facial Recognition</a:t>
            </a:r>
            <a:endParaRPr/>
          </a:p>
        </p:txBody>
      </p:sp>
      <p:sp>
        <p:nvSpPr>
          <p:cNvPr id="171" name="Google Shape;171;p29"/>
          <p:cNvSpPr txBox="1"/>
          <p:nvPr/>
        </p:nvSpPr>
        <p:spPr>
          <a:xfrm>
            <a:off x="5928625" y="4368475"/>
            <a:ext cx="3695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https://geekymedics.com/visual-pathway-and-visual-field-defects/</a:t>
            </a:r>
            <a:endParaRPr sz="900"/>
          </a:p>
        </p:txBody>
      </p:sp>
      <p:sp>
        <p:nvSpPr>
          <p:cNvPr id="172" name="Google Shape;17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Auditory Pathway</a:t>
            </a:r>
            <a:endParaRPr/>
          </a:p>
        </p:txBody>
      </p:sp>
      <p:sp>
        <p:nvSpPr>
          <p:cNvPr id="178" name="Google Shape;178;p30"/>
          <p:cNvSpPr txBox="1"/>
          <p:nvPr>
            <p:ph idx="1" type="body"/>
          </p:nvPr>
        </p:nvSpPr>
        <p:spPr>
          <a:xfrm>
            <a:off x="311700" y="572700"/>
            <a:ext cx="4682700" cy="33540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Left/Right Cochlea: Frequency ‘piano keyboard’</a:t>
            </a:r>
            <a:endParaRPr/>
          </a:p>
          <a:p>
            <a:pPr indent="-342900" lvl="0" marL="457200" rtl="0" algn="l">
              <a:lnSpc>
                <a:spcPct val="100000"/>
              </a:lnSpc>
              <a:spcBef>
                <a:spcPts val="0"/>
              </a:spcBef>
              <a:spcAft>
                <a:spcPts val="0"/>
              </a:spcAft>
              <a:buSzPts val="1800"/>
              <a:buChar char="●"/>
            </a:pPr>
            <a:r>
              <a:rPr lang="en"/>
              <a:t>Cochlear Nerves</a:t>
            </a:r>
            <a:endParaRPr/>
          </a:p>
          <a:p>
            <a:pPr indent="-342900" lvl="0" marL="457200" rtl="0" algn="l">
              <a:lnSpc>
                <a:spcPct val="100000"/>
              </a:lnSpc>
              <a:spcBef>
                <a:spcPts val="0"/>
              </a:spcBef>
              <a:spcAft>
                <a:spcPts val="0"/>
              </a:spcAft>
              <a:buSzPts val="1800"/>
              <a:buChar char="●"/>
            </a:pPr>
            <a:r>
              <a:rPr lang="en"/>
              <a:t>Medulla -&gt; Pons -&gt; Inferior Colliculus -&gt; Medial Geniculate Nucleus</a:t>
            </a:r>
            <a:endParaRPr/>
          </a:p>
          <a:p>
            <a:pPr indent="-342900" lvl="0" marL="457200" rtl="0" algn="l">
              <a:lnSpc>
                <a:spcPct val="100000"/>
              </a:lnSpc>
              <a:spcBef>
                <a:spcPts val="0"/>
              </a:spcBef>
              <a:spcAft>
                <a:spcPts val="0"/>
              </a:spcAft>
              <a:buSzPts val="1800"/>
              <a:buChar char="●"/>
            </a:pPr>
            <a:r>
              <a:rPr lang="en"/>
              <a:t>Auditory Cortex - temporal lobe</a:t>
            </a:r>
            <a:endParaRPr/>
          </a:p>
          <a:p>
            <a:pPr indent="-317500" lvl="1" marL="914400" rtl="0" algn="l">
              <a:lnSpc>
                <a:spcPct val="100000"/>
              </a:lnSpc>
              <a:spcBef>
                <a:spcPts val="0"/>
              </a:spcBef>
              <a:spcAft>
                <a:spcPts val="0"/>
              </a:spcAft>
              <a:buSzPts val="1400"/>
              <a:buChar char="○"/>
            </a:pPr>
            <a:r>
              <a:rPr lang="en"/>
              <a:t>Tonotopic - mapping to keyboard</a:t>
            </a:r>
            <a:endParaRPr/>
          </a:p>
          <a:p>
            <a:pPr indent="-342900" lvl="0" marL="457200" rtl="0" algn="l">
              <a:lnSpc>
                <a:spcPct val="100000"/>
              </a:lnSpc>
              <a:spcBef>
                <a:spcPts val="0"/>
              </a:spcBef>
              <a:spcAft>
                <a:spcPts val="0"/>
              </a:spcAft>
              <a:buSzPts val="1800"/>
              <a:buChar char="●"/>
            </a:pPr>
            <a:r>
              <a:rPr lang="en"/>
              <a:t>Broca’s Area - speech recognition</a:t>
            </a:r>
            <a:endParaRPr/>
          </a:p>
          <a:p>
            <a:pPr indent="-342900" lvl="0" marL="457200" rtl="0" algn="l">
              <a:lnSpc>
                <a:spcPct val="100000"/>
              </a:lnSpc>
              <a:spcBef>
                <a:spcPts val="0"/>
              </a:spcBef>
              <a:spcAft>
                <a:spcPts val="0"/>
              </a:spcAft>
              <a:buSzPts val="1800"/>
              <a:buChar char="●"/>
            </a:pPr>
            <a:r>
              <a:rPr lang="en"/>
              <a:t>Wernicke’s Area - speech production</a:t>
            </a:r>
            <a:endParaRPr/>
          </a:p>
        </p:txBody>
      </p:sp>
      <p:pic>
        <p:nvPicPr>
          <p:cNvPr id="179" name="Google Shape;179;p30"/>
          <p:cNvPicPr preferRelativeResize="0"/>
          <p:nvPr/>
        </p:nvPicPr>
        <p:blipFill>
          <a:blip r:embed="rId3">
            <a:alphaModFix/>
          </a:blip>
          <a:stretch>
            <a:fillRect/>
          </a:stretch>
        </p:blipFill>
        <p:spPr>
          <a:xfrm>
            <a:off x="4782300" y="0"/>
            <a:ext cx="4361701" cy="5143500"/>
          </a:xfrm>
          <a:prstGeom prst="rect">
            <a:avLst/>
          </a:prstGeom>
          <a:noFill/>
          <a:ln>
            <a:noFill/>
          </a:ln>
        </p:spPr>
      </p:pic>
      <p:sp>
        <p:nvSpPr>
          <p:cNvPr id="180" name="Google Shape;180;p30"/>
          <p:cNvSpPr txBox="1"/>
          <p:nvPr/>
        </p:nvSpPr>
        <p:spPr>
          <a:xfrm>
            <a:off x="5796500" y="4498075"/>
            <a:ext cx="339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https://pressbooks.umn.edu/sensationandperception/chapter/auditory-pathways-to-the-brain-draft/</a:t>
            </a:r>
            <a:endParaRPr sz="900"/>
          </a:p>
        </p:txBody>
      </p:sp>
      <p:pic>
        <p:nvPicPr>
          <p:cNvPr id="181" name="Google Shape;181;p30"/>
          <p:cNvPicPr preferRelativeResize="0"/>
          <p:nvPr/>
        </p:nvPicPr>
        <p:blipFill>
          <a:blip r:embed="rId5">
            <a:alphaModFix/>
          </a:blip>
          <a:stretch>
            <a:fillRect/>
          </a:stretch>
        </p:blipFill>
        <p:spPr>
          <a:xfrm>
            <a:off x="1074500" y="3133600"/>
            <a:ext cx="3602124" cy="2009900"/>
          </a:xfrm>
          <a:prstGeom prst="rect">
            <a:avLst/>
          </a:prstGeom>
          <a:noFill/>
          <a:ln>
            <a:noFill/>
          </a:ln>
        </p:spPr>
      </p:pic>
      <p:sp>
        <p:nvSpPr>
          <p:cNvPr id="182" name="Google Shape;182;p30"/>
          <p:cNvSpPr txBox="1"/>
          <p:nvPr/>
        </p:nvSpPr>
        <p:spPr>
          <a:xfrm>
            <a:off x="5856900" y="4861650"/>
            <a:ext cx="3831300" cy="323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ighlight>
                  <a:srgbClr val="FFFFFF"/>
                </a:highlight>
                <a:latin typeface="Helvetica Neue"/>
                <a:ea typeface="Helvetica Neue"/>
                <a:cs typeface="Helvetica Neue"/>
                <a:sym typeface="Helvetica Neue"/>
                <a:hlinkClick r:id="rId6"/>
              </a:rPr>
              <a:t>https://www.britannica.com/science/inner-ear#/media/1/288499/18100</a:t>
            </a:r>
            <a:endParaRPr sz="900">
              <a:solidFill>
                <a:srgbClr val="FFFFFF"/>
              </a:solidFill>
              <a:highlight>
                <a:schemeClr val="accent6"/>
              </a:highlight>
              <a:latin typeface="Helvetica Neue"/>
              <a:ea typeface="Helvetica Neue"/>
              <a:cs typeface="Helvetica Neue"/>
              <a:sym typeface="Helvetica Neue"/>
            </a:endParaRPr>
          </a:p>
        </p:txBody>
      </p:sp>
      <p:sp>
        <p:nvSpPr>
          <p:cNvPr id="183" name="Google Shape;18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t>
            </a:r>
            <a:r>
              <a:rPr lang="en"/>
              <a:t>oscience: Complications</a:t>
            </a:r>
            <a:endParaRPr/>
          </a:p>
        </p:txBody>
      </p:sp>
      <p:sp>
        <p:nvSpPr>
          <p:cNvPr id="189" name="Google Shape;189;p31"/>
          <p:cNvSpPr txBox="1"/>
          <p:nvPr>
            <p:ph idx="1" type="body"/>
          </p:nvPr>
        </p:nvSpPr>
        <p:spPr>
          <a:xfrm>
            <a:off x="311700" y="1225225"/>
            <a:ext cx="5721000" cy="3775500"/>
          </a:xfrm>
          <a:prstGeom prst="rect">
            <a:avLst/>
          </a:prstGeom>
        </p:spPr>
        <p:txBody>
          <a:bodyPr anchorCtr="0" anchor="t" bIns="91425" lIns="91425" spcFirstLastPara="1" rIns="91425" wrap="square" tIns="91425">
            <a:normAutofit lnSpcReduction="20000"/>
          </a:bodyPr>
          <a:lstStyle/>
          <a:p>
            <a:pPr indent="-342900" lvl="0" marL="457200" rtl="0" algn="l">
              <a:lnSpc>
                <a:spcPct val="100000"/>
              </a:lnSpc>
              <a:spcBef>
                <a:spcPts val="0"/>
              </a:spcBef>
              <a:spcAft>
                <a:spcPts val="0"/>
              </a:spcAft>
              <a:buSzPts val="1800"/>
              <a:buChar char="●"/>
            </a:pPr>
            <a:r>
              <a:rPr lang="en"/>
              <a:t>Left/right asymmetry</a:t>
            </a:r>
            <a:endParaRPr/>
          </a:p>
          <a:p>
            <a:pPr indent="-342900" lvl="0" marL="457200" rtl="0" algn="l">
              <a:lnSpc>
                <a:spcPct val="100000"/>
              </a:lnSpc>
              <a:spcBef>
                <a:spcPts val="0"/>
              </a:spcBef>
              <a:spcAft>
                <a:spcPts val="0"/>
              </a:spcAft>
              <a:buSzPts val="1800"/>
              <a:buChar char="●"/>
            </a:pPr>
            <a:r>
              <a:rPr lang="en"/>
              <a:t>Inhibition of action</a:t>
            </a:r>
            <a:endParaRPr/>
          </a:p>
          <a:p>
            <a:pPr indent="-342900" lvl="0" marL="457200" rtl="0" algn="l">
              <a:lnSpc>
                <a:spcPct val="100000"/>
              </a:lnSpc>
              <a:spcBef>
                <a:spcPts val="0"/>
              </a:spcBef>
              <a:spcAft>
                <a:spcPts val="0"/>
              </a:spcAft>
              <a:buSzPts val="1800"/>
              <a:buChar char="●"/>
            </a:pPr>
            <a:r>
              <a:rPr lang="en"/>
              <a:t>Interconnections - large and small scale</a:t>
            </a:r>
            <a:endParaRPr/>
          </a:p>
          <a:p>
            <a:pPr indent="-342900" lvl="0" marL="457200" rtl="0" algn="l">
              <a:lnSpc>
                <a:spcPct val="100000"/>
              </a:lnSpc>
              <a:spcBef>
                <a:spcPts val="0"/>
              </a:spcBef>
              <a:spcAft>
                <a:spcPts val="0"/>
              </a:spcAft>
              <a:buSzPts val="1800"/>
              <a:buChar char="●"/>
            </a:pPr>
            <a:r>
              <a:rPr lang="en"/>
              <a:t>Reductionism vs Holism</a:t>
            </a:r>
            <a:endParaRPr/>
          </a:p>
          <a:p>
            <a:pPr indent="-317500" lvl="1" marL="914400" rtl="0" algn="l">
              <a:lnSpc>
                <a:spcPct val="100000"/>
              </a:lnSpc>
              <a:spcBef>
                <a:spcPts val="0"/>
              </a:spcBef>
              <a:spcAft>
                <a:spcPts val="0"/>
              </a:spcAft>
              <a:buSzPts val="1400"/>
              <a:buChar char="○"/>
            </a:pPr>
            <a:r>
              <a:rPr lang="en"/>
              <a:t>Every location one function - modular machine parts</a:t>
            </a:r>
            <a:endParaRPr/>
          </a:p>
          <a:p>
            <a:pPr indent="-317500" lvl="1" marL="914400" rtl="0" algn="l">
              <a:lnSpc>
                <a:spcPct val="100000"/>
              </a:lnSpc>
              <a:spcBef>
                <a:spcPts val="0"/>
              </a:spcBef>
              <a:spcAft>
                <a:spcPts val="0"/>
              </a:spcAft>
              <a:buSzPts val="1400"/>
              <a:buChar char="○"/>
            </a:pPr>
            <a:r>
              <a:rPr lang="en"/>
              <a:t>But function covered by multiple/unspecified areas</a:t>
            </a:r>
            <a:endParaRPr/>
          </a:p>
          <a:p>
            <a:pPr indent="-317500" lvl="1" marL="914400" rtl="0" algn="l">
              <a:lnSpc>
                <a:spcPct val="100000"/>
              </a:lnSpc>
              <a:spcBef>
                <a:spcPts val="0"/>
              </a:spcBef>
              <a:spcAft>
                <a:spcPts val="0"/>
              </a:spcAft>
              <a:buSzPts val="1400"/>
              <a:buChar char="○"/>
            </a:pPr>
            <a:r>
              <a:rPr lang="en"/>
              <a:t>And effects of injury can be reduced/overcome</a:t>
            </a:r>
            <a:endParaRPr/>
          </a:p>
          <a:p>
            <a:pPr indent="-342900" lvl="0" marL="457200" rtl="0" algn="l">
              <a:lnSpc>
                <a:spcPct val="100000"/>
              </a:lnSpc>
              <a:spcBef>
                <a:spcPts val="0"/>
              </a:spcBef>
              <a:spcAft>
                <a:spcPts val="0"/>
              </a:spcAft>
              <a:buSzPts val="1800"/>
              <a:buChar char="●"/>
            </a:pPr>
            <a:r>
              <a:rPr lang="en"/>
              <a:t>Comparative anatomy</a:t>
            </a:r>
            <a:endParaRPr/>
          </a:p>
          <a:p>
            <a:pPr indent="-317500" lvl="1" marL="914400" rtl="0" algn="l">
              <a:lnSpc>
                <a:spcPct val="100000"/>
              </a:lnSpc>
              <a:spcBef>
                <a:spcPts val="0"/>
              </a:spcBef>
              <a:spcAft>
                <a:spcPts val="0"/>
              </a:spcAft>
              <a:buSzPts val="1400"/>
              <a:buChar char="○"/>
            </a:pPr>
            <a:r>
              <a:rPr lang="en"/>
              <a:t>Mammals - all levels of anatomy same or very close</a:t>
            </a:r>
            <a:endParaRPr/>
          </a:p>
          <a:p>
            <a:pPr indent="-317500" lvl="1" marL="914400" rtl="0" algn="l">
              <a:lnSpc>
                <a:spcPct val="100000"/>
              </a:lnSpc>
              <a:spcBef>
                <a:spcPts val="0"/>
              </a:spcBef>
              <a:spcAft>
                <a:spcPts val="0"/>
              </a:spcAft>
              <a:buSzPts val="1400"/>
              <a:buChar char="○"/>
            </a:pPr>
            <a:r>
              <a:rPr lang="en"/>
              <a:t>Birds - neurons same, gross anatomy anaolgous</a:t>
            </a:r>
            <a:endParaRPr/>
          </a:p>
          <a:p>
            <a:pPr indent="-317500" lvl="1" marL="914400" rtl="0" algn="l">
              <a:lnSpc>
                <a:spcPct val="100000"/>
              </a:lnSpc>
              <a:spcBef>
                <a:spcPts val="0"/>
              </a:spcBef>
              <a:spcAft>
                <a:spcPts val="0"/>
              </a:spcAft>
              <a:buSzPts val="1400"/>
              <a:buChar char="○"/>
            </a:pPr>
            <a:r>
              <a:rPr lang="en"/>
              <a:t>Cephalopods - neurons similar, very loose analogies</a:t>
            </a:r>
            <a:endParaRPr/>
          </a:p>
          <a:p>
            <a:pPr indent="-342900" lvl="0" marL="457200" rtl="0" algn="l">
              <a:lnSpc>
                <a:spcPct val="100000"/>
              </a:lnSpc>
              <a:spcBef>
                <a:spcPts val="0"/>
              </a:spcBef>
              <a:spcAft>
                <a:spcPts val="0"/>
              </a:spcAft>
              <a:buSzPts val="1800"/>
              <a:buChar char="●"/>
            </a:pPr>
            <a:r>
              <a:rPr lang="en"/>
              <a:t>How do we know all this?</a:t>
            </a:r>
            <a:endParaRPr/>
          </a:p>
          <a:p>
            <a:pPr indent="-317500" lvl="1" marL="914400" rtl="0" algn="l">
              <a:lnSpc>
                <a:spcPct val="100000"/>
              </a:lnSpc>
              <a:spcBef>
                <a:spcPts val="0"/>
              </a:spcBef>
              <a:spcAft>
                <a:spcPts val="0"/>
              </a:spcAft>
              <a:buSzPts val="1400"/>
              <a:buChar char="○"/>
            </a:pPr>
            <a:r>
              <a:rPr lang="en"/>
              <a:t>Behavior of people after accidents/strokes/surgery and comparing with autopsy</a:t>
            </a:r>
            <a:endParaRPr/>
          </a:p>
          <a:p>
            <a:pPr indent="-317500" lvl="1" marL="914400" rtl="0" algn="l">
              <a:lnSpc>
                <a:spcPct val="100000"/>
              </a:lnSpc>
              <a:spcBef>
                <a:spcPts val="0"/>
              </a:spcBef>
              <a:spcAft>
                <a:spcPts val="0"/>
              </a:spcAft>
              <a:buSzPts val="1400"/>
              <a:buChar char="○"/>
            </a:pPr>
            <a:r>
              <a:rPr lang="en"/>
              <a:t>Behavior during brain surgery</a:t>
            </a:r>
            <a:endParaRPr/>
          </a:p>
          <a:p>
            <a:pPr indent="-317500" lvl="1" marL="914400" rtl="0" algn="l">
              <a:lnSpc>
                <a:spcPct val="100000"/>
              </a:lnSpc>
              <a:spcBef>
                <a:spcPts val="0"/>
              </a:spcBef>
              <a:spcAft>
                <a:spcPts val="0"/>
              </a:spcAft>
              <a:buSzPts val="1400"/>
              <a:buChar char="○"/>
            </a:pPr>
            <a:r>
              <a:rPr lang="en"/>
              <a:t>New cryo+imaging techniques, fMRI, MEG/SQUIDs</a:t>
            </a:r>
            <a:endParaRPr/>
          </a:p>
          <a:p>
            <a:pPr indent="-317500" lvl="1" marL="914400" rtl="0" algn="l">
              <a:lnSpc>
                <a:spcPct val="100000"/>
              </a:lnSpc>
              <a:spcBef>
                <a:spcPts val="0"/>
              </a:spcBef>
              <a:spcAft>
                <a:spcPts val="0"/>
              </a:spcAft>
              <a:buSzPts val="1400"/>
              <a:buChar char="○"/>
            </a:pPr>
            <a:r>
              <a:rPr lang="en"/>
              <a:t>Mostly primate/rodent experimentation</a:t>
            </a:r>
            <a:endParaRPr/>
          </a:p>
        </p:txBody>
      </p:sp>
      <p:pic>
        <p:nvPicPr>
          <p:cNvPr id="190" name="Google Shape;190;p31"/>
          <p:cNvPicPr preferRelativeResize="0"/>
          <p:nvPr/>
        </p:nvPicPr>
        <p:blipFill>
          <a:blip r:embed="rId3">
            <a:alphaModFix/>
          </a:blip>
          <a:stretch>
            <a:fillRect/>
          </a:stretch>
        </p:blipFill>
        <p:spPr>
          <a:xfrm>
            <a:off x="5812175" y="907275"/>
            <a:ext cx="3775524" cy="3775524"/>
          </a:xfrm>
          <a:prstGeom prst="rect">
            <a:avLst/>
          </a:prstGeom>
          <a:noFill/>
          <a:ln>
            <a:noFill/>
          </a:ln>
        </p:spPr>
      </p:pic>
      <p:sp>
        <p:nvSpPr>
          <p:cNvPr id="191" name="Google Shape;191;p31"/>
          <p:cNvSpPr txBox="1"/>
          <p:nvPr/>
        </p:nvSpPr>
        <p:spPr>
          <a:xfrm>
            <a:off x="4538525" y="4820400"/>
            <a:ext cx="484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https://www.brainline.org/slideshow/brain-imaging-what-are-different-types</a:t>
            </a:r>
            <a:endParaRPr sz="900"/>
          </a:p>
          <a:p>
            <a:pPr indent="0" lvl="0" marL="0" rtl="0" algn="l">
              <a:spcBef>
                <a:spcPts val="0"/>
              </a:spcBef>
              <a:spcAft>
                <a:spcPts val="0"/>
              </a:spcAft>
              <a:buNone/>
            </a:pPr>
            <a:r>
              <a:t/>
            </a:r>
            <a:endParaRPr sz="900"/>
          </a:p>
        </p:txBody>
      </p:sp>
      <p:sp>
        <p:nvSpPr>
          <p:cNvPr id="192" name="Google Shape;19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15" st="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from Biology/Neuroscience</a:t>
            </a:r>
            <a:endParaRPr/>
          </a:p>
        </p:txBody>
      </p:sp>
      <p:sp>
        <p:nvSpPr>
          <p:cNvPr id="198" name="Google Shape;19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8137" lvl="0" marL="457200" rtl="0" algn="l">
              <a:lnSpc>
                <a:spcPct val="80000"/>
              </a:lnSpc>
              <a:spcBef>
                <a:spcPts val="0"/>
              </a:spcBef>
              <a:spcAft>
                <a:spcPts val="0"/>
              </a:spcAft>
              <a:buSzPts val="1725"/>
              <a:buChar char="●"/>
            </a:pPr>
            <a:r>
              <a:rPr lang="en" sz="1725"/>
              <a:t>The brain is not a computer</a:t>
            </a:r>
            <a:endParaRPr sz="1725"/>
          </a:p>
          <a:p>
            <a:pPr indent="-338137" lvl="1" marL="914400" rtl="0" algn="l">
              <a:lnSpc>
                <a:spcPct val="80000"/>
              </a:lnSpc>
              <a:spcBef>
                <a:spcPts val="0"/>
              </a:spcBef>
              <a:spcAft>
                <a:spcPts val="0"/>
              </a:spcAft>
              <a:buSzPts val="1725"/>
              <a:buChar char="○"/>
            </a:pPr>
            <a:r>
              <a:rPr lang="en" sz="1725"/>
              <a:t>there is no CPU, no monolithic memory bank</a:t>
            </a:r>
            <a:endParaRPr sz="1725"/>
          </a:p>
          <a:p>
            <a:pPr indent="-338137" lvl="1" marL="914400" rtl="0" algn="l">
              <a:lnSpc>
                <a:spcPct val="80000"/>
              </a:lnSpc>
              <a:spcBef>
                <a:spcPts val="0"/>
              </a:spcBef>
              <a:spcAft>
                <a:spcPts val="0"/>
              </a:spcAft>
              <a:buSzPts val="1725"/>
              <a:buChar char="○"/>
            </a:pPr>
            <a:r>
              <a:rPr lang="en" sz="1725"/>
              <a:t>No software, no separable ‘program’ - it’s all hardware</a:t>
            </a:r>
            <a:endParaRPr sz="1725"/>
          </a:p>
          <a:p>
            <a:pPr indent="0" lvl="0" marL="457200" rtl="0" algn="l">
              <a:lnSpc>
                <a:spcPct val="80000"/>
              </a:lnSpc>
              <a:spcBef>
                <a:spcPts val="1000"/>
              </a:spcBef>
              <a:spcAft>
                <a:spcPts val="0"/>
              </a:spcAft>
              <a:buSzPts val="688"/>
              <a:buNone/>
            </a:pPr>
            <a:r>
              <a:t/>
            </a:r>
            <a:endParaRPr sz="1725"/>
          </a:p>
          <a:p>
            <a:pPr indent="-338137" lvl="0" marL="457200" rtl="0" algn="l">
              <a:lnSpc>
                <a:spcPct val="80000"/>
              </a:lnSpc>
              <a:spcBef>
                <a:spcPts val="1000"/>
              </a:spcBef>
              <a:spcAft>
                <a:spcPts val="0"/>
              </a:spcAft>
              <a:buSzPts val="1725"/>
              <a:buChar char="●"/>
            </a:pPr>
            <a:r>
              <a:rPr lang="en" sz="1725"/>
              <a:t>The network of neurons is not a (artificial) Neural Network</a:t>
            </a:r>
            <a:endParaRPr sz="1725"/>
          </a:p>
          <a:p>
            <a:pPr indent="0" lvl="0" marL="457200" rtl="0" algn="l">
              <a:lnSpc>
                <a:spcPct val="80000"/>
              </a:lnSpc>
              <a:spcBef>
                <a:spcPts val="1000"/>
              </a:spcBef>
              <a:spcAft>
                <a:spcPts val="0"/>
              </a:spcAft>
              <a:buNone/>
            </a:pPr>
            <a:r>
              <a:t/>
            </a:r>
            <a:endParaRPr sz="1725"/>
          </a:p>
          <a:p>
            <a:pPr indent="-338137" lvl="0" marL="457200" rtl="0" algn="l">
              <a:lnSpc>
                <a:spcPct val="80000"/>
              </a:lnSpc>
              <a:spcBef>
                <a:spcPts val="1000"/>
              </a:spcBef>
              <a:spcAft>
                <a:spcPts val="0"/>
              </a:spcAft>
              <a:buSzPts val="1725"/>
              <a:buChar char="●"/>
            </a:pPr>
            <a:r>
              <a:rPr lang="en" sz="1725"/>
              <a:t>The eye is not a snapshot or movie camera</a:t>
            </a:r>
            <a:endParaRPr sz="1725"/>
          </a:p>
          <a:p>
            <a:pPr indent="0" lvl="0" marL="457200" rtl="0" algn="l">
              <a:lnSpc>
                <a:spcPct val="80000"/>
              </a:lnSpc>
              <a:spcBef>
                <a:spcPts val="1000"/>
              </a:spcBef>
              <a:spcAft>
                <a:spcPts val="0"/>
              </a:spcAft>
              <a:buSzPts val="688"/>
              <a:buNone/>
            </a:pPr>
            <a:r>
              <a:t/>
            </a:r>
            <a:endParaRPr sz="1725"/>
          </a:p>
          <a:p>
            <a:pPr indent="-338137" lvl="0" marL="457200" rtl="0" algn="l">
              <a:lnSpc>
                <a:spcPct val="80000"/>
              </a:lnSpc>
              <a:spcBef>
                <a:spcPts val="1000"/>
              </a:spcBef>
              <a:spcAft>
                <a:spcPts val="0"/>
              </a:spcAft>
              <a:buSzPts val="1725"/>
              <a:buChar char="●"/>
            </a:pPr>
            <a:r>
              <a:rPr lang="en" sz="1725"/>
              <a:t>The senses are fallible - the brain fills in gaps, makes assumptions</a:t>
            </a:r>
            <a:endParaRPr sz="1725"/>
          </a:p>
          <a:p>
            <a:pPr indent="0" lvl="0" marL="0" rtl="0" algn="l">
              <a:lnSpc>
                <a:spcPct val="80000"/>
              </a:lnSpc>
              <a:spcBef>
                <a:spcPts val="1000"/>
              </a:spcBef>
              <a:spcAft>
                <a:spcPts val="0"/>
              </a:spcAft>
              <a:buSzPts val="688"/>
              <a:buNone/>
            </a:pPr>
            <a:r>
              <a:t/>
            </a:r>
            <a:endParaRPr sz="1725"/>
          </a:p>
          <a:p>
            <a:pPr indent="-338137" lvl="0" marL="457200" rtl="0" algn="l">
              <a:lnSpc>
                <a:spcPct val="80000"/>
              </a:lnSpc>
              <a:spcBef>
                <a:spcPts val="1000"/>
              </a:spcBef>
              <a:spcAft>
                <a:spcPts val="0"/>
              </a:spcAft>
              <a:buSzPts val="1725"/>
              <a:buChar char="●"/>
            </a:pPr>
            <a:r>
              <a:rPr lang="en" sz="1725"/>
              <a:t>There’s a lot we just don’t know (we don’t know enough to simulate)</a:t>
            </a:r>
            <a:endParaRPr sz="1725"/>
          </a:p>
          <a:p>
            <a:pPr indent="0" lvl="0" marL="0" rtl="0" algn="l">
              <a:lnSpc>
                <a:spcPct val="80000"/>
              </a:lnSpc>
              <a:spcBef>
                <a:spcPts val="1000"/>
              </a:spcBef>
              <a:spcAft>
                <a:spcPts val="1000"/>
              </a:spcAft>
              <a:buSzPts val="688"/>
              <a:buNone/>
            </a:pPr>
            <a:r>
              <a:t/>
            </a:r>
            <a:endParaRPr sz="1725"/>
          </a:p>
        </p:txBody>
      </p:sp>
      <p:sp>
        <p:nvSpPr>
          <p:cNvPr id="199" name="Google Shape;19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Cognitive Science for AI</a:t>
            </a:r>
            <a:endParaRPr/>
          </a:p>
        </p:txBody>
      </p:sp>
      <p:sp>
        <p:nvSpPr>
          <p:cNvPr id="205" name="Google Shape;205;p3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Psychology: </a:t>
            </a:r>
            <a:endParaRPr sz="5200"/>
          </a:p>
          <a:p>
            <a:pPr indent="0" lvl="0" marL="0" rtl="0" algn="ctr">
              <a:spcBef>
                <a:spcPts val="0"/>
              </a:spcBef>
              <a:spcAft>
                <a:spcPts val="0"/>
              </a:spcAft>
              <a:buNone/>
            </a:pPr>
            <a:r>
              <a:rPr lang="en" sz="5200"/>
              <a:t>Memory and Learning</a:t>
            </a:r>
            <a:endParaRPr sz="5200"/>
          </a:p>
        </p:txBody>
      </p:sp>
      <p:sp>
        <p:nvSpPr>
          <p:cNvPr id="206" name="Google Shape;20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t>briefest</a:t>
            </a:r>
            <a:r>
              <a:rPr lang="en"/>
              <a:t> of intros to </a:t>
            </a:r>
            <a:r>
              <a:rPr lang="en"/>
              <a:t>Cognitive Science for AI</a:t>
            </a:r>
            <a:endParaRPr/>
          </a:p>
        </p:txBody>
      </p:sp>
      <p:sp>
        <p:nvSpPr>
          <p:cNvPr id="64" name="Google Shape;6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35"/>
              <a:buNone/>
            </a:pPr>
            <a:r>
              <a:rPr lang="en" sz="1729"/>
              <a:t>Cognitive Science is t</a:t>
            </a:r>
            <a:r>
              <a:rPr lang="en" sz="1729"/>
              <a:t>he study of intelligence - what it is, how it is appears and is implemented in nature, how to think about it. Also how to engineer it.</a:t>
            </a:r>
            <a:endParaRPr sz="1729"/>
          </a:p>
          <a:p>
            <a:pPr indent="0" lvl="0" marL="0" rtl="0" algn="l">
              <a:lnSpc>
                <a:spcPct val="90000"/>
              </a:lnSpc>
              <a:spcBef>
                <a:spcPts val="1000"/>
              </a:spcBef>
              <a:spcAft>
                <a:spcPts val="0"/>
              </a:spcAft>
              <a:buSzPts val="935"/>
              <a:buNone/>
            </a:pPr>
            <a:r>
              <a:rPr lang="en" sz="1729"/>
              <a:t>The main areas of Cognitive Science are Computer Science, Psychology, Linguistics, Anthropology/Sociology, Neuroscience, Artificial Intelligence, Philosophy</a:t>
            </a:r>
            <a:endParaRPr sz="1729"/>
          </a:p>
          <a:p>
            <a:pPr indent="0" lvl="0" marL="0" rtl="0" algn="l">
              <a:lnSpc>
                <a:spcPct val="90000"/>
              </a:lnSpc>
              <a:spcBef>
                <a:spcPts val="1000"/>
              </a:spcBef>
              <a:spcAft>
                <a:spcPts val="0"/>
              </a:spcAft>
              <a:buSzPts val="935"/>
              <a:buNone/>
            </a:pPr>
            <a:r>
              <a:rPr lang="en" sz="1729"/>
              <a:t>We’ll split these up (minus the CS/AI) into the broad categories of:</a:t>
            </a:r>
            <a:endParaRPr sz="1729"/>
          </a:p>
          <a:p>
            <a:pPr indent="-338455" lvl="0" marL="457200" rtl="0" algn="l">
              <a:lnSpc>
                <a:spcPct val="90000"/>
              </a:lnSpc>
              <a:spcBef>
                <a:spcPts val="1000"/>
              </a:spcBef>
              <a:spcAft>
                <a:spcPts val="0"/>
              </a:spcAft>
              <a:buSzPts val="1730"/>
              <a:buChar char="●"/>
            </a:pPr>
            <a:r>
              <a:rPr b="1" lang="en" sz="1729"/>
              <a:t>Biology</a:t>
            </a:r>
            <a:endParaRPr sz="1729"/>
          </a:p>
          <a:p>
            <a:pPr indent="-338455" lvl="0" marL="457200" rtl="0" algn="l">
              <a:lnSpc>
                <a:spcPct val="90000"/>
              </a:lnSpc>
              <a:spcBef>
                <a:spcPts val="0"/>
              </a:spcBef>
              <a:spcAft>
                <a:spcPts val="0"/>
              </a:spcAft>
              <a:buSzPts val="1730"/>
              <a:buChar char="●"/>
            </a:pPr>
            <a:r>
              <a:rPr b="1" lang="en" sz="1729"/>
              <a:t>Psychology</a:t>
            </a:r>
            <a:endParaRPr b="1" sz="1729"/>
          </a:p>
          <a:p>
            <a:pPr indent="-338455" lvl="0" marL="457200" rtl="0" algn="l">
              <a:lnSpc>
                <a:spcPct val="90000"/>
              </a:lnSpc>
              <a:spcBef>
                <a:spcPts val="0"/>
              </a:spcBef>
              <a:spcAft>
                <a:spcPts val="0"/>
              </a:spcAft>
              <a:buSzPts val="1730"/>
              <a:buChar char="●"/>
            </a:pPr>
            <a:r>
              <a:rPr b="1" lang="en" sz="1729"/>
              <a:t>Philosophy</a:t>
            </a:r>
            <a:endParaRPr b="1" sz="1729"/>
          </a:p>
          <a:p>
            <a:pPr indent="0" lvl="0" marL="0" rtl="0" algn="l">
              <a:lnSpc>
                <a:spcPct val="90000"/>
              </a:lnSpc>
              <a:spcBef>
                <a:spcPts val="1000"/>
              </a:spcBef>
              <a:spcAft>
                <a:spcPts val="0"/>
              </a:spcAft>
              <a:buSzPts val="935"/>
              <a:buNone/>
            </a:pPr>
            <a:r>
              <a:rPr lang="en" sz="1729"/>
              <a:t>All these overlap but it is easier to split into pieces</a:t>
            </a:r>
            <a:endParaRPr sz="1729"/>
          </a:p>
          <a:p>
            <a:pPr indent="0" lvl="0" marL="0" rtl="0" algn="l">
              <a:lnSpc>
                <a:spcPct val="90000"/>
              </a:lnSpc>
              <a:spcBef>
                <a:spcPts val="1000"/>
              </a:spcBef>
              <a:spcAft>
                <a:spcPts val="0"/>
              </a:spcAft>
              <a:buSzPts val="935"/>
              <a:buNone/>
            </a:pPr>
            <a:r>
              <a:rPr lang="en" sz="1729"/>
              <a:t>We’ll cover them very superficially and give some of the most basic ideas as a start</a:t>
            </a:r>
            <a:endParaRPr sz="1729"/>
          </a:p>
          <a:p>
            <a:pPr indent="0" lvl="0" marL="0" rtl="0" algn="l">
              <a:lnSpc>
                <a:spcPct val="90000"/>
              </a:lnSpc>
              <a:spcBef>
                <a:spcPts val="1000"/>
              </a:spcBef>
              <a:spcAft>
                <a:spcPts val="0"/>
              </a:spcAft>
              <a:buSzPts val="935"/>
              <a:buNone/>
            </a:pPr>
            <a:r>
              <a:rPr lang="en" sz="1729"/>
              <a:t>Just a sampling of elements that might encourage further study, ie don’t let this be the last time you see these things</a:t>
            </a:r>
            <a:endParaRPr sz="1729"/>
          </a:p>
          <a:p>
            <a:pPr indent="0" lvl="0" marL="0" rtl="0" algn="l">
              <a:lnSpc>
                <a:spcPct val="90000"/>
              </a:lnSpc>
              <a:spcBef>
                <a:spcPts val="1000"/>
              </a:spcBef>
              <a:spcAft>
                <a:spcPts val="1000"/>
              </a:spcAft>
              <a:buSzPts val="935"/>
              <a:buNone/>
            </a:pPr>
            <a:r>
              <a:t/>
            </a:r>
            <a:endParaRPr sz="1729"/>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Cognitive Psychology</a:t>
            </a:r>
            <a:endParaRPr/>
          </a:p>
        </p:txBody>
      </p:sp>
      <p:sp>
        <p:nvSpPr>
          <p:cNvPr id="212" name="Google Shape;21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Memory</a:t>
            </a:r>
            <a:endParaRPr/>
          </a:p>
          <a:p>
            <a:pPr indent="-342900" lvl="0" marL="457200" rtl="0" algn="l">
              <a:lnSpc>
                <a:spcPct val="100000"/>
              </a:lnSpc>
              <a:spcBef>
                <a:spcPts val="0"/>
              </a:spcBef>
              <a:spcAft>
                <a:spcPts val="0"/>
              </a:spcAft>
              <a:buSzPts val="1800"/>
              <a:buChar char="●"/>
            </a:pPr>
            <a:r>
              <a:rPr lang="en"/>
              <a:t>Learning</a:t>
            </a:r>
            <a:endParaRPr/>
          </a:p>
          <a:p>
            <a:pPr indent="-342900" lvl="0" marL="457200" rtl="0" algn="l">
              <a:lnSpc>
                <a:spcPct val="100000"/>
              </a:lnSpc>
              <a:spcBef>
                <a:spcPts val="0"/>
              </a:spcBef>
              <a:spcAft>
                <a:spcPts val="0"/>
              </a:spcAft>
              <a:buSzPts val="1800"/>
              <a:buChar char="●"/>
            </a:pPr>
            <a:r>
              <a:rPr lang="en"/>
              <a:t>Vision</a:t>
            </a:r>
            <a:endParaRPr/>
          </a:p>
          <a:p>
            <a:pPr indent="-342900" lvl="0" marL="457200" rtl="0" algn="l">
              <a:lnSpc>
                <a:spcPct val="100000"/>
              </a:lnSpc>
              <a:spcBef>
                <a:spcPts val="0"/>
              </a:spcBef>
              <a:spcAft>
                <a:spcPts val="0"/>
              </a:spcAft>
              <a:buSzPts val="1800"/>
              <a:buChar char="●"/>
            </a:pPr>
            <a:r>
              <a:rPr lang="en"/>
              <a:t>Language</a:t>
            </a:r>
            <a:endParaRPr/>
          </a:p>
          <a:p>
            <a:pPr indent="-342900" lvl="0" marL="457200" rtl="0" algn="l">
              <a:lnSpc>
                <a:spcPct val="100000"/>
              </a:lnSpc>
              <a:spcBef>
                <a:spcPts val="0"/>
              </a:spcBef>
              <a:spcAft>
                <a:spcPts val="0"/>
              </a:spcAft>
              <a:buSzPts val="1800"/>
              <a:buChar char="●"/>
            </a:pPr>
            <a:r>
              <a:rPr lang="en"/>
              <a:t>Reasoning</a:t>
            </a:r>
            <a:endParaRPr/>
          </a:p>
        </p:txBody>
      </p:sp>
      <p:sp>
        <p:nvSpPr>
          <p:cNvPr id="213" name="Google Shape;21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a:t>
            </a:r>
            <a:endParaRPr/>
          </a:p>
        </p:txBody>
      </p:sp>
      <p:sp>
        <p:nvSpPr>
          <p:cNvPr id="219" name="Google Shape;219;p35"/>
          <p:cNvSpPr txBox="1"/>
          <p:nvPr>
            <p:ph idx="1" type="body"/>
          </p:nvPr>
        </p:nvSpPr>
        <p:spPr>
          <a:xfrm>
            <a:off x="0" y="1215150"/>
            <a:ext cx="5184600" cy="3354000"/>
          </a:xfrm>
          <a:prstGeom prst="rect">
            <a:avLst/>
          </a:prstGeom>
        </p:spPr>
        <p:txBody>
          <a:bodyPr anchorCtr="0" anchor="t" bIns="91425" lIns="91425" spcFirstLastPara="1" rIns="91425" wrap="square" tIns="91425">
            <a:normAutofit lnSpcReduction="20000"/>
          </a:bodyPr>
          <a:lstStyle/>
          <a:p>
            <a:pPr indent="-342900" lvl="0" marL="457200" rtl="0" algn="l">
              <a:lnSpc>
                <a:spcPct val="100000"/>
              </a:lnSpc>
              <a:spcBef>
                <a:spcPts val="0"/>
              </a:spcBef>
              <a:spcAft>
                <a:spcPts val="0"/>
              </a:spcAft>
              <a:buSzPts val="1800"/>
              <a:buChar char="●"/>
            </a:pPr>
            <a:r>
              <a:rPr lang="en"/>
              <a:t>Semantic - facts, word meanings</a:t>
            </a:r>
            <a:endParaRPr/>
          </a:p>
          <a:p>
            <a:pPr indent="0" lvl="0" marL="457200" rtl="0" algn="l">
              <a:lnSpc>
                <a:spcPct val="100000"/>
              </a:lnSpc>
              <a:spcBef>
                <a:spcPts val="1000"/>
              </a:spcBef>
              <a:spcAft>
                <a:spcPts val="0"/>
              </a:spcAft>
              <a:buNone/>
            </a:pPr>
            <a:r>
              <a:t/>
            </a:r>
            <a:endParaRPr/>
          </a:p>
          <a:p>
            <a:pPr indent="-342900" lvl="0" marL="457200" rtl="0" algn="l">
              <a:lnSpc>
                <a:spcPct val="100000"/>
              </a:lnSpc>
              <a:spcBef>
                <a:spcPts val="1000"/>
              </a:spcBef>
              <a:spcAft>
                <a:spcPts val="0"/>
              </a:spcAft>
              <a:buSzPts val="1800"/>
              <a:buChar char="●"/>
            </a:pPr>
            <a:r>
              <a:rPr lang="en"/>
              <a:t>Perceptual - faces, voices, places</a:t>
            </a:r>
            <a:endParaRPr/>
          </a:p>
          <a:p>
            <a:pPr indent="0" lvl="0" marL="457200" rtl="0" algn="l">
              <a:lnSpc>
                <a:spcPct val="100000"/>
              </a:lnSpc>
              <a:spcBef>
                <a:spcPts val="1000"/>
              </a:spcBef>
              <a:spcAft>
                <a:spcPts val="0"/>
              </a:spcAft>
              <a:buNone/>
            </a:pPr>
            <a:r>
              <a:t/>
            </a:r>
            <a:endParaRPr/>
          </a:p>
          <a:p>
            <a:pPr indent="-342900" lvl="0" marL="457200" rtl="0" algn="l">
              <a:lnSpc>
                <a:spcPct val="100000"/>
              </a:lnSpc>
              <a:spcBef>
                <a:spcPts val="1000"/>
              </a:spcBef>
              <a:spcAft>
                <a:spcPts val="0"/>
              </a:spcAft>
              <a:buSzPts val="1800"/>
              <a:buChar char="●"/>
            </a:pPr>
            <a:r>
              <a:rPr lang="en"/>
              <a:t>Procedural - motor skills, directions</a:t>
            </a:r>
            <a:endParaRPr/>
          </a:p>
          <a:p>
            <a:pPr indent="0" lvl="0" marL="0" rtl="0" algn="l">
              <a:lnSpc>
                <a:spcPct val="100000"/>
              </a:lnSpc>
              <a:spcBef>
                <a:spcPts val="1000"/>
              </a:spcBef>
              <a:spcAft>
                <a:spcPts val="0"/>
              </a:spcAft>
              <a:buNone/>
            </a:pPr>
            <a:r>
              <a:t/>
            </a:r>
            <a:endParaRPr/>
          </a:p>
          <a:p>
            <a:pPr indent="-342900" lvl="0" marL="457200" rtl="0" algn="l">
              <a:lnSpc>
                <a:spcPct val="100000"/>
              </a:lnSpc>
              <a:spcBef>
                <a:spcPts val="1000"/>
              </a:spcBef>
              <a:spcAft>
                <a:spcPts val="0"/>
              </a:spcAft>
              <a:buSzPts val="1800"/>
              <a:buChar char="●"/>
            </a:pPr>
            <a:r>
              <a:rPr lang="en"/>
              <a:t>Episodic - time/place events</a:t>
            </a:r>
            <a:endParaRPr/>
          </a:p>
          <a:p>
            <a:pPr indent="0" lvl="0" marL="457200" rtl="0" algn="l">
              <a:lnSpc>
                <a:spcPct val="100000"/>
              </a:lnSpc>
              <a:spcBef>
                <a:spcPts val="1000"/>
              </a:spcBef>
              <a:spcAft>
                <a:spcPts val="0"/>
              </a:spcAft>
              <a:buNone/>
            </a:pPr>
            <a:r>
              <a:t/>
            </a:r>
            <a:endParaRPr/>
          </a:p>
          <a:p>
            <a:pPr indent="0" lvl="0" marL="0" rtl="0" algn="l">
              <a:lnSpc>
                <a:spcPct val="100000"/>
              </a:lnSpc>
              <a:spcBef>
                <a:spcPts val="1000"/>
              </a:spcBef>
              <a:spcAft>
                <a:spcPts val="1000"/>
              </a:spcAft>
              <a:buNone/>
            </a:pPr>
            <a:r>
              <a:t/>
            </a:r>
            <a:endParaRPr/>
          </a:p>
        </p:txBody>
      </p:sp>
      <p:pic>
        <p:nvPicPr>
          <p:cNvPr id="220" name="Google Shape;220;p35"/>
          <p:cNvPicPr preferRelativeResize="0"/>
          <p:nvPr/>
        </p:nvPicPr>
        <p:blipFill>
          <a:blip r:embed="rId3">
            <a:alphaModFix/>
          </a:blip>
          <a:stretch>
            <a:fillRect/>
          </a:stretch>
        </p:blipFill>
        <p:spPr>
          <a:xfrm>
            <a:off x="4299875" y="152400"/>
            <a:ext cx="3654601" cy="2055713"/>
          </a:xfrm>
          <a:prstGeom prst="rect">
            <a:avLst/>
          </a:prstGeom>
          <a:noFill/>
          <a:ln>
            <a:noFill/>
          </a:ln>
        </p:spPr>
      </p:pic>
      <p:pic>
        <p:nvPicPr>
          <p:cNvPr id="221" name="Google Shape;221;p35"/>
          <p:cNvPicPr preferRelativeResize="0"/>
          <p:nvPr/>
        </p:nvPicPr>
        <p:blipFill>
          <a:blip r:embed="rId4">
            <a:alphaModFix/>
          </a:blip>
          <a:stretch>
            <a:fillRect/>
          </a:stretch>
        </p:blipFill>
        <p:spPr>
          <a:xfrm>
            <a:off x="6345750" y="1415450"/>
            <a:ext cx="2798250" cy="2098675"/>
          </a:xfrm>
          <a:prstGeom prst="rect">
            <a:avLst/>
          </a:prstGeom>
          <a:noFill/>
          <a:ln>
            <a:noFill/>
          </a:ln>
        </p:spPr>
      </p:pic>
      <p:pic>
        <p:nvPicPr>
          <p:cNvPr id="222" name="Google Shape;222;p35"/>
          <p:cNvPicPr preferRelativeResize="0"/>
          <p:nvPr/>
        </p:nvPicPr>
        <p:blipFill>
          <a:blip r:embed="rId5">
            <a:alphaModFix/>
          </a:blip>
          <a:stretch>
            <a:fillRect/>
          </a:stretch>
        </p:blipFill>
        <p:spPr>
          <a:xfrm>
            <a:off x="4281925" y="2880000"/>
            <a:ext cx="3690499" cy="2263499"/>
          </a:xfrm>
          <a:prstGeom prst="rect">
            <a:avLst/>
          </a:prstGeom>
          <a:noFill/>
          <a:ln>
            <a:noFill/>
          </a:ln>
        </p:spPr>
      </p:pic>
      <p:sp>
        <p:nvSpPr>
          <p:cNvPr id="223" name="Google Shape;223;p35"/>
          <p:cNvSpPr txBox="1"/>
          <p:nvPr/>
        </p:nvSpPr>
        <p:spPr>
          <a:xfrm>
            <a:off x="7909000" y="4812600"/>
            <a:ext cx="1515000" cy="33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dk1"/>
                </a:solidFill>
                <a:highlight>
                  <a:srgbClr val="FFFFFF"/>
                </a:highlight>
                <a:latin typeface="Times New Roman"/>
                <a:ea typeface="Times New Roman"/>
                <a:cs typeface="Times New Roman"/>
                <a:sym typeface="Times New Roman"/>
              </a:rPr>
              <a:t>PHOTO: LUCASFILM</a:t>
            </a:r>
            <a:endParaRPr sz="1200"/>
          </a:p>
        </p:txBody>
      </p:sp>
      <p:sp>
        <p:nvSpPr>
          <p:cNvPr id="224" name="Google Shape;22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Memorizing Sequences</a:t>
            </a:r>
            <a:endParaRPr/>
          </a:p>
        </p:txBody>
      </p:sp>
      <p:sp>
        <p:nvSpPr>
          <p:cNvPr id="230" name="Google Shape;23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1000"/>
              </a:spcBef>
              <a:spcAft>
                <a:spcPts val="0"/>
              </a:spcAft>
              <a:buNone/>
            </a:pPr>
            <a:r>
              <a:rPr lang="en"/>
              <a:t>7 0 3 2 1 2 8 5 7</a:t>
            </a:r>
            <a:endParaRPr/>
          </a:p>
          <a:p>
            <a:pPr indent="0" lvl="0" marL="457200" rtl="0" algn="l">
              <a:lnSpc>
                <a:spcPct val="100000"/>
              </a:lnSpc>
              <a:spcBef>
                <a:spcPts val="1000"/>
              </a:spcBef>
              <a:spcAft>
                <a:spcPts val="0"/>
              </a:spcAft>
              <a:buNone/>
            </a:pPr>
            <a:r>
              <a:t/>
            </a:r>
            <a:endParaRPr/>
          </a:p>
          <a:p>
            <a:pPr indent="0" lvl="0" marL="0" rtl="0" algn="l">
              <a:lnSpc>
                <a:spcPct val="100000"/>
              </a:lnSpc>
              <a:spcBef>
                <a:spcPts val="1000"/>
              </a:spcBef>
              <a:spcAft>
                <a:spcPts val="1000"/>
              </a:spcAft>
              <a:buNone/>
            </a:pPr>
            <a:r>
              <a:t/>
            </a:r>
            <a:endParaRPr/>
          </a:p>
        </p:txBody>
      </p:sp>
      <p:sp>
        <p:nvSpPr>
          <p:cNvPr id="231" name="Google Shape;23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Memorizing Sequences</a:t>
            </a:r>
            <a:endParaRPr/>
          </a:p>
        </p:txBody>
      </p:sp>
      <p:sp>
        <p:nvSpPr>
          <p:cNvPr id="237" name="Google Shape;23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1000"/>
              </a:spcBef>
              <a:spcAft>
                <a:spcPts val="0"/>
              </a:spcAft>
              <a:buNone/>
            </a:pPr>
            <a:r>
              <a:t/>
            </a:r>
            <a:endParaRPr/>
          </a:p>
          <a:p>
            <a:pPr indent="0" lvl="0" marL="457200" rtl="0" algn="l">
              <a:lnSpc>
                <a:spcPct val="100000"/>
              </a:lnSpc>
              <a:spcBef>
                <a:spcPts val="1000"/>
              </a:spcBef>
              <a:spcAft>
                <a:spcPts val="0"/>
              </a:spcAft>
              <a:buNone/>
            </a:pPr>
            <a:r>
              <a:t/>
            </a:r>
            <a:endParaRPr/>
          </a:p>
          <a:p>
            <a:pPr indent="0" lvl="0" marL="0" rtl="0" algn="l">
              <a:lnSpc>
                <a:spcPct val="100000"/>
              </a:lnSpc>
              <a:spcBef>
                <a:spcPts val="1000"/>
              </a:spcBef>
              <a:spcAft>
                <a:spcPts val="0"/>
              </a:spcAft>
              <a:buNone/>
            </a:pPr>
            <a:r>
              <a:rPr lang="en"/>
              <a:t>Seven plus or minus two - number of objects in short term memory</a:t>
            </a:r>
            <a:endParaRPr/>
          </a:p>
          <a:p>
            <a:pPr indent="-342900" lvl="0" marL="457200" rtl="0" algn="l">
              <a:lnSpc>
                <a:spcPct val="100000"/>
              </a:lnSpc>
              <a:spcBef>
                <a:spcPts val="1000"/>
              </a:spcBef>
              <a:spcAft>
                <a:spcPts val="0"/>
              </a:spcAft>
              <a:buSzPts val="1800"/>
              <a:buChar char="●"/>
            </a:pPr>
            <a:r>
              <a:rPr lang="en"/>
              <a:t>Repetition</a:t>
            </a:r>
            <a:endParaRPr/>
          </a:p>
          <a:p>
            <a:pPr indent="-342900" lvl="0" marL="457200" rtl="0" algn="l">
              <a:lnSpc>
                <a:spcPct val="100000"/>
              </a:lnSpc>
              <a:spcBef>
                <a:spcPts val="0"/>
              </a:spcBef>
              <a:spcAft>
                <a:spcPts val="0"/>
              </a:spcAft>
              <a:buSzPts val="1800"/>
              <a:buChar char="●"/>
            </a:pPr>
            <a:r>
              <a:rPr lang="en"/>
              <a:t>Primacy</a:t>
            </a:r>
            <a:endParaRPr/>
          </a:p>
          <a:p>
            <a:pPr indent="-342900" lvl="0" marL="457200" rtl="0" algn="l">
              <a:lnSpc>
                <a:spcPct val="100000"/>
              </a:lnSpc>
              <a:spcBef>
                <a:spcPts val="0"/>
              </a:spcBef>
              <a:spcAft>
                <a:spcPts val="0"/>
              </a:spcAft>
              <a:buSzPts val="1800"/>
              <a:buChar char="●"/>
            </a:pPr>
            <a:r>
              <a:rPr lang="en"/>
              <a:t>Recency</a:t>
            </a:r>
            <a:endParaRPr/>
          </a:p>
          <a:p>
            <a:pPr indent="-342900" lvl="0" marL="457200" rtl="0" algn="l">
              <a:lnSpc>
                <a:spcPct val="100000"/>
              </a:lnSpc>
              <a:spcBef>
                <a:spcPts val="0"/>
              </a:spcBef>
              <a:spcAft>
                <a:spcPts val="0"/>
              </a:spcAft>
              <a:buSzPts val="1800"/>
              <a:buChar char="●"/>
            </a:pPr>
            <a:r>
              <a:rPr lang="en"/>
              <a:t>Context</a:t>
            </a:r>
            <a:endParaRPr/>
          </a:p>
        </p:txBody>
      </p:sp>
      <p:sp>
        <p:nvSpPr>
          <p:cNvPr id="238" name="Google Shape;23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Memorizing Sequences</a:t>
            </a:r>
            <a:endParaRPr/>
          </a:p>
        </p:txBody>
      </p:sp>
      <p:sp>
        <p:nvSpPr>
          <p:cNvPr id="244" name="Google Shape;24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1000"/>
              </a:spcBef>
              <a:spcAft>
                <a:spcPts val="0"/>
              </a:spcAft>
              <a:buClr>
                <a:schemeClr val="dk1"/>
              </a:buClr>
              <a:buSzPts val="1100"/>
              <a:buFont typeface="Arial"/>
              <a:buNone/>
            </a:pPr>
            <a:r>
              <a:rPr lang="en"/>
              <a:t>7 0 3 2 1 2 8 5 7</a:t>
            </a:r>
            <a:endParaRPr/>
          </a:p>
          <a:p>
            <a:pPr indent="0" lvl="0" marL="457200" rtl="0" algn="l">
              <a:lnSpc>
                <a:spcPct val="100000"/>
              </a:lnSpc>
              <a:spcBef>
                <a:spcPts val="1000"/>
              </a:spcBef>
              <a:spcAft>
                <a:spcPts val="0"/>
              </a:spcAft>
              <a:buNone/>
            </a:pPr>
            <a:r>
              <a:t/>
            </a:r>
            <a:endParaRPr/>
          </a:p>
          <a:p>
            <a:pPr indent="0" lvl="0" marL="0" rtl="0" algn="l">
              <a:lnSpc>
                <a:spcPct val="100000"/>
              </a:lnSpc>
              <a:spcBef>
                <a:spcPts val="1000"/>
              </a:spcBef>
              <a:spcAft>
                <a:spcPts val="0"/>
              </a:spcAft>
              <a:buNone/>
            </a:pPr>
            <a:r>
              <a:rPr lang="en"/>
              <a:t>Seven plus or minus two - number of objects in short term memory</a:t>
            </a:r>
            <a:endParaRPr/>
          </a:p>
          <a:p>
            <a:pPr indent="-342900" lvl="0" marL="457200" rtl="0" algn="l">
              <a:lnSpc>
                <a:spcPct val="100000"/>
              </a:lnSpc>
              <a:spcBef>
                <a:spcPts val="1000"/>
              </a:spcBef>
              <a:spcAft>
                <a:spcPts val="0"/>
              </a:spcAft>
              <a:buSzPts val="1800"/>
              <a:buChar char="●"/>
            </a:pPr>
            <a:r>
              <a:rPr lang="en"/>
              <a:t>Repetition - repeat repeat repeat</a:t>
            </a:r>
            <a:endParaRPr/>
          </a:p>
          <a:p>
            <a:pPr indent="-342900" lvl="0" marL="457200" rtl="0" algn="l">
              <a:lnSpc>
                <a:spcPct val="100000"/>
              </a:lnSpc>
              <a:spcBef>
                <a:spcPts val="0"/>
              </a:spcBef>
              <a:spcAft>
                <a:spcPts val="0"/>
              </a:spcAft>
              <a:buSzPts val="1800"/>
              <a:buChar char="●"/>
            </a:pPr>
            <a:r>
              <a:rPr lang="en"/>
              <a:t>Primacy - earlier in the list are repeated more often</a:t>
            </a:r>
            <a:endParaRPr/>
          </a:p>
          <a:p>
            <a:pPr indent="-342900" lvl="0" marL="457200" rtl="0" algn="l">
              <a:lnSpc>
                <a:spcPct val="100000"/>
              </a:lnSpc>
              <a:spcBef>
                <a:spcPts val="0"/>
              </a:spcBef>
              <a:spcAft>
                <a:spcPts val="0"/>
              </a:spcAft>
              <a:buSzPts val="1800"/>
              <a:buChar char="●"/>
            </a:pPr>
            <a:r>
              <a:rPr lang="en"/>
              <a:t>Recency - later in the list easier to access and ‘overwrite’ earlier ones</a:t>
            </a:r>
            <a:endParaRPr/>
          </a:p>
          <a:p>
            <a:pPr indent="-342900" lvl="0" marL="457200" rtl="0" algn="l">
              <a:lnSpc>
                <a:spcPct val="100000"/>
              </a:lnSpc>
              <a:spcBef>
                <a:spcPts val="0"/>
              </a:spcBef>
              <a:spcAft>
                <a:spcPts val="0"/>
              </a:spcAft>
              <a:buSzPts val="1800"/>
              <a:buChar char="●"/>
            </a:pPr>
            <a:r>
              <a:rPr lang="en"/>
              <a:t>Context - nothing is in a vacuum, you learn in a situation</a:t>
            </a:r>
            <a:endParaRPr/>
          </a:p>
          <a:p>
            <a:pPr indent="0" lvl="0" marL="0" rtl="0" algn="l">
              <a:lnSpc>
                <a:spcPct val="100000"/>
              </a:lnSpc>
              <a:spcBef>
                <a:spcPts val="1000"/>
              </a:spcBef>
              <a:spcAft>
                <a:spcPts val="1000"/>
              </a:spcAft>
              <a:buNone/>
            </a:pPr>
            <a:r>
              <a:rPr lang="en"/>
              <a:t>Memorizing sequences of numbers is not a ‘natural’ (ecological) task</a:t>
            </a:r>
            <a:endParaRPr/>
          </a:p>
        </p:txBody>
      </p:sp>
      <p:sp>
        <p:nvSpPr>
          <p:cNvPr id="245" name="Google Shape;24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Processing Model</a:t>
            </a:r>
            <a:endParaRPr/>
          </a:p>
        </p:txBody>
      </p:sp>
      <p:sp>
        <p:nvSpPr>
          <p:cNvPr id="251" name="Google Shape;251;p39"/>
          <p:cNvSpPr txBox="1"/>
          <p:nvPr>
            <p:ph idx="1" type="body"/>
          </p:nvPr>
        </p:nvSpPr>
        <p:spPr>
          <a:xfrm>
            <a:off x="311700" y="1152475"/>
            <a:ext cx="5377800" cy="10407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Sensory Memory (iconic/echoic)</a:t>
            </a:r>
            <a:endParaRPr/>
          </a:p>
          <a:p>
            <a:pPr indent="-342900" lvl="0" marL="457200" rtl="0" algn="l">
              <a:lnSpc>
                <a:spcPct val="100000"/>
              </a:lnSpc>
              <a:spcBef>
                <a:spcPts val="0"/>
              </a:spcBef>
              <a:spcAft>
                <a:spcPts val="0"/>
              </a:spcAft>
              <a:buSzPts val="1800"/>
              <a:buChar char="●"/>
            </a:pPr>
            <a:r>
              <a:rPr lang="en"/>
              <a:t>Working Memory (STM - short term memory)</a:t>
            </a:r>
            <a:endParaRPr/>
          </a:p>
          <a:p>
            <a:pPr indent="-342900" lvl="0" marL="457200" rtl="0" algn="l">
              <a:lnSpc>
                <a:spcPct val="100000"/>
              </a:lnSpc>
              <a:spcBef>
                <a:spcPts val="0"/>
              </a:spcBef>
              <a:spcAft>
                <a:spcPts val="0"/>
              </a:spcAft>
              <a:buSzPts val="1800"/>
              <a:buChar char="●"/>
            </a:pPr>
            <a:r>
              <a:rPr lang="en"/>
              <a:t>Long Term Memory (LTM)</a:t>
            </a:r>
            <a:endParaRPr/>
          </a:p>
        </p:txBody>
      </p:sp>
      <p:sp>
        <p:nvSpPr>
          <p:cNvPr id="252" name="Google Shape;252;p39"/>
          <p:cNvSpPr txBox="1"/>
          <p:nvPr/>
        </p:nvSpPr>
        <p:spPr>
          <a:xfrm>
            <a:off x="986425" y="3135425"/>
            <a:ext cx="1021800" cy="475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Sensory</a:t>
            </a:r>
            <a:endParaRPr sz="1800">
              <a:solidFill>
                <a:schemeClr val="dk2"/>
              </a:solidFill>
            </a:endParaRPr>
          </a:p>
        </p:txBody>
      </p:sp>
      <p:sp>
        <p:nvSpPr>
          <p:cNvPr id="253" name="Google Shape;253;p39"/>
          <p:cNvSpPr txBox="1"/>
          <p:nvPr/>
        </p:nvSpPr>
        <p:spPr>
          <a:xfrm>
            <a:off x="3595313" y="3135425"/>
            <a:ext cx="1021800" cy="475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STM</a:t>
            </a:r>
            <a:endParaRPr sz="1800">
              <a:solidFill>
                <a:schemeClr val="dk2"/>
              </a:solidFill>
            </a:endParaRPr>
          </a:p>
        </p:txBody>
      </p:sp>
      <p:sp>
        <p:nvSpPr>
          <p:cNvPr id="254" name="Google Shape;254;p39"/>
          <p:cNvSpPr txBox="1"/>
          <p:nvPr/>
        </p:nvSpPr>
        <p:spPr>
          <a:xfrm>
            <a:off x="6359900" y="3135425"/>
            <a:ext cx="1021800" cy="475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LTM</a:t>
            </a:r>
            <a:endParaRPr sz="1800">
              <a:solidFill>
                <a:schemeClr val="dk2"/>
              </a:solidFill>
            </a:endParaRPr>
          </a:p>
        </p:txBody>
      </p:sp>
      <p:cxnSp>
        <p:nvCxnSpPr>
          <p:cNvPr id="255" name="Google Shape;255;p39"/>
          <p:cNvCxnSpPr>
            <a:stCxn id="252" idx="3"/>
            <a:endCxn id="253" idx="1"/>
          </p:cNvCxnSpPr>
          <p:nvPr/>
        </p:nvCxnSpPr>
        <p:spPr>
          <a:xfrm>
            <a:off x="2008225" y="3373175"/>
            <a:ext cx="1587000" cy="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39"/>
          <p:cNvCxnSpPr>
            <a:stCxn id="252" idx="2"/>
          </p:cNvCxnSpPr>
          <p:nvPr/>
        </p:nvCxnSpPr>
        <p:spPr>
          <a:xfrm>
            <a:off x="1497325" y="3610925"/>
            <a:ext cx="8700" cy="819300"/>
          </a:xfrm>
          <a:prstGeom prst="straightConnector1">
            <a:avLst/>
          </a:prstGeom>
          <a:noFill/>
          <a:ln cap="flat" cmpd="sng" w="9525">
            <a:solidFill>
              <a:schemeClr val="dk2"/>
            </a:solidFill>
            <a:prstDash val="solid"/>
            <a:round/>
            <a:headEnd len="med" w="med" type="none"/>
            <a:tailEnd len="med" w="med" type="triangle"/>
          </a:ln>
        </p:spPr>
      </p:cxnSp>
      <p:sp>
        <p:nvSpPr>
          <p:cNvPr id="257" name="Google Shape;257;p39"/>
          <p:cNvSpPr txBox="1"/>
          <p:nvPr/>
        </p:nvSpPr>
        <p:spPr>
          <a:xfrm>
            <a:off x="2255769" y="2950475"/>
            <a:ext cx="109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attention</a:t>
            </a:r>
            <a:endParaRPr>
              <a:solidFill>
                <a:schemeClr val="dk2"/>
              </a:solidFill>
            </a:endParaRPr>
          </a:p>
        </p:txBody>
      </p:sp>
      <p:sp>
        <p:nvSpPr>
          <p:cNvPr id="258" name="Google Shape;258;p39"/>
          <p:cNvSpPr txBox="1"/>
          <p:nvPr/>
        </p:nvSpPr>
        <p:spPr>
          <a:xfrm>
            <a:off x="4864656" y="2950475"/>
            <a:ext cx="124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encoding</a:t>
            </a:r>
            <a:endParaRPr>
              <a:solidFill>
                <a:schemeClr val="dk2"/>
              </a:solidFill>
            </a:endParaRPr>
          </a:p>
        </p:txBody>
      </p:sp>
      <p:sp>
        <p:nvSpPr>
          <p:cNvPr id="259" name="Google Shape;259;p39"/>
          <p:cNvSpPr txBox="1"/>
          <p:nvPr/>
        </p:nvSpPr>
        <p:spPr>
          <a:xfrm>
            <a:off x="955669" y="4430225"/>
            <a:ext cx="109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forgotten</a:t>
            </a:r>
            <a:endParaRPr>
              <a:solidFill>
                <a:schemeClr val="dk2"/>
              </a:solidFill>
            </a:endParaRPr>
          </a:p>
        </p:txBody>
      </p:sp>
      <p:cxnSp>
        <p:nvCxnSpPr>
          <p:cNvPr id="260" name="Google Shape;260;p39"/>
          <p:cNvCxnSpPr/>
          <p:nvPr/>
        </p:nvCxnSpPr>
        <p:spPr>
          <a:xfrm>
            <a:off x="4101875" y="3610925"/>
            <a:ext cx="8700" cy="81930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39"/>
          <p:cNvSpPr txBox="1"/>
          <p:nvPr/>
        </p:nvSpPr>
        <p:spPr>
          <a:xfrm>
            <a:off x="3560219" y="4430225"/>
            <a:ext cx="109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forgotten</a:t>
            </a:r>
            <a:endParaRPr>
              <a:solidFill>
                <a:schemeClr val="dk2"/>
              </a:solidFill>
            </a:endParaRPr>
          </a:p>
        </p:txBody>
      </p:sp>
      <p:cxnSp>
        <p:nvCxnSpPr>
          <p:cNvPr id="262" name="Google Shape;262;p39"/>
          <p:cNvCxnSpPr/>
          <p:nvPr/>
        </p:nvCxnSpPr>
        <p:spPr>
          <a:xfrm>
            <a:off x="6901550" y="3610925"/>
            <a:ext cx="8700" cy="819300"/>
          </a:xfrm>
          <a:prstGeom prst="straightConnector1">
            <a:avLst/>
          </a:prstGeom>
          <a:noFill/>
          <a:ln cap="flat" cmpd="sng" w="9525">
            <a:solidFill>
              <a:schemeClr val="dk2"/>
            </a:solidFill>
            <a:prstDash val="solid"/>
            <a:round/>
            <a:headEnd len="med" w="med" type="none"/>
            <a:tailEnd len="med" w="med" type="triangle"/>
          </a:ln>
        </p:spPr>
      </p:cxnSp>
      <p:sp>
        <p:nvSpPr>
          <p:cNvPr id="263" name="Google Shape;263;p39"/>
          <p:cNvSpPr txBox="1"/>
          <p:nvPr/>
        </p:nvSpPr>
        <p:spPr>
          <a:xfrm>
            <a:off x="6359894" y="4430225"/>
            <a:ext cx="109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forgotten</a:t>
            </a:r>
            <a:endParaRPr>
              <a:solidFill>
                <a:schemeClr val="dk2"/>
              </a:solidFill>
            </a:endParaRPr>
          </a:p>
        </p:txBody>
      </p:sp>
      <p:sp>
        <p:nvSpPr>
          <p:cNvPr id="264" name="Google Shape;264;p39"/>
          <p:cNvSpPr txBox="1"/>
          <p:nvPr/>
        </p:nvSpPr>
        <p:spPr>
          <a:xfrm>
            <a:off x="4864669" y="3395675"/>
            <a:ext cx="124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r</a:t>
            </a:r>
            <a:r>
              <a:rPr lang="en">
                <a:solidFill>
                  <a:schemeClr val="dk2"/>
                </a:solidFill>
              </a:rPr>
              <a:t>etrieval</a:t>
            </a:r>
            <a:endParaRPr>
              <a:solidFill>
                <a:schemeClr val="dk2"/>
              </a:solidFill>
            </a:endParaRPr>
          </a:p>
        </p:txBody>
      </p:sp>
      <p:sp>
        <p:nvSpPr>
          <p:cNvPr id="265" name="Google Shape;265;p39"/>
          <p:cNvSpPr txBox="1"/>
          <p:nvPr/>
        </p:nvSpPr>
        <p:spPr>
          <a:xfrm>
            <a:off x="3524981" y="2464200"/>
            <a:ext cx="124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rehearsal</a:t>
            </a:r>
            <a:endParaRPr>
              <a:solidFill>
                <a:schemeClr val="dk2"/>
              </a:solidFill>
            </a:endParaRPr>
          </a:p>
        </p:txBody>
      </p:sp>
      <p:sp>
        <p:nvSpPr>
          <p:cNvPr id="266" name="Google Shape;266;p39"/>
          <p:cNvSpPr txBox="1"/>
          <p:nvPr/>
        </p:nvSpPr>
        <p:spPr>
          <a:xfrm>
            <a:off x="7521475" y="4830425"/>
            <a:ext cx="146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3"/>
              </a:rPr>
              <a:t>Atkinson-Shifrin model</a:t>
            </a:r>
            <a:endParaRPr sz="1000"/>
          </a:p>
        </p:txBody>
      </p:sp>
      <p:cxnSp>
        <p:nvCxnSpPr>
          <p:cNvPr id="267" name="Google Shape;267;p39"/>
          <p:cNvCxnSpPr>
            <a:endCxn id="252" idx="1"/>
          </p:cNvCxnSpPr>
          <p:nvPr/>
        </p:nvCxnSpPr>
        <p:spPr>
          <a:xfrm flipH="1" rot="10800000">
            <a:off x="176125" y="3373175"/>
            <a:ext cx="810300" cy="8700"/>
          </a:xfrm>
          <a:prstGeom prst="straightConnector1">
            <a:avLst/>
          </a:prstGeom>
          <a:noFill/>
          <a:ln cap="flat" cmpd="sng" w="9525">
            <a:solidFill>
              <a:schemeClr val="dk2"/>
            </a:solidFill>
            <a:prstDash val="solid"/>
            <a:round/>
            <a:headEnd len="med" w="med" type="none"/>
            <a:tailEnd len="med" w="med" type="triangle"/>
          </a:ln>
        </p:spPr>
      </p:cxnSp>
      <p:sp>
        <p:nvSpPr>
          <p:cNvPr id="268" name="Google Shape;268;p39"/>
          <p:cNvSpPr txBox="1"/>
          <p:nvPr/>
        </p:nvSpPr>
        <p:spPr>
          <a:xfrm>
            <a:off x="-105681" y="2995475"/>
            <a:ext cx="109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senses</a:t>
            </a:r>
            <a:endParaRPr>
              <a:solidFill>
                <a:schemeClr val="dk2"/>
              </a:solidFill>
            </a:endParaRPr>
          </a:p>
        </p:txBody>
      </p:sp>
      <p:sp>
        <p:nvSpPr>
          <p:cNvPr id="269" name="Google Shape;269;p39"/>
          <p:cNvSpPr/>
          <p:nvPr/>
        </p:nvSpPr>
        <p:spPr>
          <a:xfrm rot="10800000">
            <a:off x="4648205" y="3272063"/>
            <a:ext cx="1708625" cy="79275"/>
          </a:xfrm>
          <a:custGeom>
            <a:rect b="b" l="l" r="r" t="t"/>
            <a:pathLst>
              <a:path extrusionOk="0" h="3171" w="68345">
                <a:moveTo>
                  <a:pt x="68345" y="0"/>
                </a:moveTo>
                <a:cubicBezTo>
                  <a:pt x="62356" y="529"/>
                  <a:pt x="43802" y="3171"/>
                  <a:pt x="32411" y="3171"/>
                </a:cubicBezTo>
                <a:cubicBezTo>
                  <a:pt x="21020" y="3171"/>
                  <a:pt x="5402" y="529"/>
                  <a:pt x="0" y="0"/>
                </a:cubicBezTo>
              </a:path>
            </a:pathLst>
          </a:custGeom>
          <a:noFill/>
          <a:ln cap="flat" cmpd="sng" w="9525">
            <a:solidFill>
              <a:schemeClr val="dk2"/>
            </a:solidFill>
            <a:prstDash val="solid"/>
            <a:round/>
            <a:headEnd len="med" w="med" type="none"/>
            <a:tailEnd len="med" w="med" type="triangle"/>
          </a:ln>
        </p:spPr>
      </p:sp>
      <p:sp>
        <p:nvSpPr>
          <p:cNvPr id="270" name="Google Shape;270;p39"/>
          <p:cNvSpPr/>
          <p:nvPr/>
        </p:nvSpPr>
        <p:spPr>
          <a:xfrm>
            <a:off x="4634205" y="3433866"/>
            <a:ext cx="1708625" cy="79275"/>
          </a:xfrm>
          <a:custGeom>
            <a:rect b="b" l="l" r="r" t="t"/>
            <a:pathLst>
              <a:path extrusionOk="0" h="3171" w="68345">
                <a:moveTo>
                  <a:pt x="68345" y="0"/>
                </a:moveTo>
                <a:cubicBezTo>
                  <a:pt x="62356" y="529"/>
                  <a:pt x="43802" y="3171"/>
                  <a:pt x="32411" y="3171"/>
                </a:cubicBezTo>
                <a:cubicBezTo>
                  <a:pt x="21020" y="3171"/>
                  <a:pt x="5402" y="529"/>
                  <a:pt x="0" y="0"/>
                </a:cubicBezTo>
              </a:path>
            </a:pathLst>
          </a:custGeom>
          <a:noFill/>
          <a:ln cap="flat" cmpd="sng" w="9525">
            <a:solidFill>
              <a:schemeClr val="dk2"/>
            </a:solidFill>
            <a:prstDash val="solid"/>
            <a:round/>
            <a:headEnd len="med" w="med" type="none"/>
            <a:tailEnd len="med" w="med" type="triangle"/>
          </a:ln>
        </p:spPr>
      </p:sp>
      <p:sp>
        <p:nvSpPr>
          <p:cNvPr id="271" name="Google Shape;271;p39"/>
          <p:cNvSpPr/>
          <p:nvPr/>
        </p:nvSpPr>
        <p:spPr>
          <a:xfrm rot="-5400000">
            <a:off x="4023493" y="2859777"/>
            <a:ext cx="338649" cy="126238"/>
          </a:xfrm>
          <a:custGeom>
            <a:rect b="b" l="l" r="r" t="t"/>
            <a:pathLst>
              <a:path extrusionOk="0" h="3171" w="68345">
                <a:moveTo>
                  <a:pt x="68345" y="0"/>
                </a:moveTo>
                <a:cubicBezTo>
                  <a:pt x="62356" y="529"/>
                  <a:pt x="43802" y="3171"/>
                  <a:pt x="32411" y="3171"/>
                </a:cubicBezTo>
                <a:cubicBezTo>
                  <a:pt x="21020" y="3171"/>
                  <a:pt x="5402" y="529"/>
                  <a:pt x="0" y="0"/>
                </a:cubicBezTo>
              </a:path>
            </a:pathLst>
          </a:custGeom>
          <a:noFill/>
          <a:ln cap="flat" cmpd="sng" w="9525">
            <a:solidFill>
              <a:schemeClr val="dk2"/>
            </a:solidFill>
            <a:prstDash val="solid"/>
            <a:round/>
            <a:headEnd len="med" w="med" type="none"/>
            <a:tailEnd len="med" w="med" type="triangle"/>
          </a:ln>
        </p:spPr>
      </p:sp>
      <p:sp>
        <p:nvSpPr>
          <p:cNvPr id="272" name="Google Shape;272;p39"/>
          <p:cNvSpPr/>
          <p:nvPr/>
        </p:nvSpPr>
        <p:spPr>
          <a:xfrm rot="5400000">
            <a:off x="3883522" y="2859741"/>
            <a:ext cx="338649" cy="126238"/>
          </a:xfrm>
          <a:custGeom>
            <a:rect b="b" l="l" r="r" t="t"/>
            <a:pathLst>
              <a:path extrusionOk="0" h="3171" w="68345">
                <a:moveTo>
                  <a:pt x="68345" y="0"/>
                </a:moveTo>
                <a:cubicBezTo>
                  <a:pt x="62356" y="529"/>
                  <a:pt x="43802" y="3171"/>
                  <a:pt x="32411" y="3171"/>
                </a:cubicBezTo>
                <a:cubicBezTo>
                  <a:pt x="21020" y="3171"/>
                  <a:pt x="5402" y="529"/>
                  <a:pt x="0" y="0"/>
                </a:cubicBezTo>
              </a:path>
            </a:pathLst>
          </a:custGeom>
          <a:noFill/>
          <a:ln cap="flat" cmpd="sng" w="9525">
            <a:solidFill>
              <a:schemeClr val="dk2"/>
            </a:solidFill>
            <a:prstDash val="solid"/>
            <a:round/>
            <a:headEnd len="med" w="med" type="none"/>
            <a:tailEnd len="med" w="med" type="none"/>
          </a:ln>
        </p:spPr>
      </p:sp>
      <p:sp>
        <p:nvSpPr>
          <p:cNvPr id="273" name="Google Shape;27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 Techniques</a:t>
            </a:r>
            <a:endParaRPr/>
          </a:p>
        </p:txBody>
      </p:sp>
      <p:sp>
        <p:nvSpPr>
          <p:cNvPr id="279" name="Google Shape;279;p4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en"/>
              <a:t>Chunking</a:t>
            </a:r>
            <a:endParaRPr/>
          </a:p>
          <a:p>
            <a:pPr indent="-334327" lvl="0" marL="457200" rtl="0" algn="l">
              <a:lnSpc>
                <a:spcPct val="100000"/>
              </a:lnSpc>
              <a:spcBef>
                <a:spcPts val="1000"/>
              </a:spcBef>
              <a:spcAft>
                <a:spcPts val="0"/>
              </a:spcAft>
              <a:buSzPct val="100000"/>
              <a:buChar char="●"/>
            </a:pPr>
            <a:r>
              <a:rPr lang="en"/>
              <a:t>703 = Northern Virginia</a:t>
            </a:r>
            <a:endParaRPr/>
          </a:p>
          <a:p>
            <a:pPr indent="-334327" lvl="0" marL="457200" rtl="0" algn="l">
              <a:lnSpc>
                <a:spcPct val="100000"/>
              </a:lnSpc>
              <a:spcBef>
                <a:spcPts val="0"/>
              </a:spcBef>
              <a:spcAft>
                <a:spcPts val="0"/>
              </a:spcAft>
              <a:buSzPct val="100000"/>
              <a:buChar char="●"/>
            </a:pPr>
            <a:r>
              <a:rPr lang="en"/>
              <a:t>212 = DC</a:t>
            </a:r>
            <a:endParaRPr/>
          </a:p>
          <a:p>
            <a:pPr indent="-334327" lvl="0" marL="457200" rtl="0" algn="l">
              <a:lnSpc>
                <a:spcPct val="100000"/>
              </a:lnSpc>
              <a:spcBef>
                <a:spcPts val="0"/>
              </a:spcBef>
              <a:spcAft>
                <a:spcPts val="0"/>
              </a:spcAft>
              <a:buSzPct val="100000"/>
              <a:buChar char="●"/>
            </a:pPr>
            <a:r>
              <a:rPr lang="en"/>
              <a:t>857 = Boston</a:t>
            </a:r>
            <a:endParaRPr/>
          </a:p>
          <a:p>
            <a:pPr indent="0" lvl="0" marL="0" rtl="0" algn="l">
              <a:lnSpc>
                <a:spcPct val="100000"/>
              </a:lnSpc>
              <a:spcBef>
                <a:spcPts val="1000"/>
              </a:spcBef>
              <a:spcAft>
                <a:spcPts val="0"/>
              </a:spcAft>
              <a:buNone/>
            </a:pPr>
            <a:r>
              <a:rPr lang="en"/>
              <a:t>7 0 3 2 1 2 8 5 7</a:t>
            </a:r>
            <a:endParaRPr/>
          </a:p>
          <a:p>
            <a:pPr indent="0" lvl="0" marL="0" rtl="0" algn="l">
              <a:lnSpc>
                <a:spcPct val="100000"/>
              </a:lnSpc>
              <a:spcBef>
                <a:spcPts val="1000"/>
              </a:spcBef>
              <a:spcAft>
                <a:spcPts val="0"/>
              </a:spcAft>
              <a:buNone/>
            </a:pPr>
            <a:r>
              <a:rPr lang="en"/>
              <a:t>7 0 3-2 1 2-8 5 7 = NVa DC Boston</a:t>
            </a:r>
            <a:endParaRPr/>
          </a:p>
          <a:p>
            <a:pPr indent="0" lvl="0" marL="0" rtl="0" algn="l">
              <a:lnSpc>
                <a:spcPct val="100000"/>
              </a:lnSpc>
              <a:spcBef>
                <a:spcPts val="1000"/>
              </a:spcBef>
              <a:spcAft>
                <a:spcPts val="0"/>
              </a:spcAft>
              <a:buNone/>
            </a:pPr>
            <a:r>
              <a:t/>
            </a:r>
            <a:endParaRPr/>
          </a:p>
          <a:p>
            <a:pPr indent="0" lvl="0" marL="0" rtl="0" algn="l">
              <a:lnSpc>
                <a:spcPct val="100000"/>
              </a:lnSpc>
              <a:spcBef>
                <a:spcPts val="1000"/>
              </a:spcBef>
              <a:spcAft>
                <a:spcPts val="0"/>
              </a:spcAft>
              <a:buNone/>
            </a:pPr>
            <a:r>
              <a:rPr lang="en"/>
              <a:t>The “Memory Palace”</a:t>
            </a:r>
            <a:endParaRPr/>
          </a:p>
          <a:p>
            <a:pPr indent="-334327" lvl="0" marL="457200" rtl="0" algn="l">
              <a:lnSpc>
                <a:spcPct val="100000"/>
              </a:lnSpc>
              <a:spcBef>
                <a:spcPts val="1000"/>
              </a:spcBef>
              <a:spcAft>
                <a:spcPts val="0"/>
              </a:spcAft>
              <a:buSzPct val="100000"/>
              <a:buChar char="●"/>
            </a:pPr>
            <a:r>
              <a:rPr lang="en"/>
              <a:t>Use a “natural” memory sequence to string along an arbitrary one</a:t>
            </a:r>
            <a:endParaRPr/>
          </a:p>
          <a:p>
            <a:pPr indent="0" lvl="0" marL="0" rtl="0" algn="l">
              <a:lnSpc>
                <a:spcPct val="100000"/>
              </a:lnSpc>
              <a:spcBef>
                <a:spcPts val="1000"/>
              </a:spcBef>
              <a:spcAft>
                <a:spcPts val="1000"/>
              </a:spcAft>
              <a:buNone/>
            </a:pPr>
            <a:r>
              <a:t/>
            </a:r>
            <a:endParaRPr/>
          </a:p>
        </p:txBody>
      </p:sp>
      <p:pic>
        <p:nvPicPr>
          <p:cNvPr id="280" name="Google Shape;280;p40"/>
          <p:cNvPicPr preferRelativeResize="0"/>
          <p:nvPr/>
        </p:nvPicPr>
        <p:blipFill>
          <a:blip r:embed="rId3">
            <a:alphaModFix/>
          </a:blip>
          <a:stretch>
            <a:fillRect/>
          </a:stretch>
        </p:blipFill>
        <p:spPr>
          <a:xfrm>
            <a:off x="4339825" y="0"/>
            <a:ext cx="5577974" cy="4183500"/>
          </a:xfrm>
          <a:prstGeom prst="rect">
            <a:avLst/>
          </a:prstGeom>
          <a:noFill/>
          <a:ln>
            <a:noFill/>
          </a:ln>
        </p:spPr>
      </p:pic>
      <p:sp>
        <p:nvSpPr>
          <p:cNvPr id="281" name="Google Shape;281;p40"/>
          <p:cNvSpPr txBox="1"/>
          <p:nvPr/>
        </p:nvSpPr>
        <p:spPr>
          <a:xfrm>
            <a:off x="5127150" y="4397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https://www.wikihow.com/Build-a-Memory-Palace</a:t>
            </a:r>
            <a:endParaRPr sz="900"/>
          </a:p>
          <a:p>
            <a:pPr indent="0" lvl="0" marL="0" rtl="0" algn="l">
              <a:spcBef>
                <a:spcPts val="0"/>
              </a:spcBef>
              <a:spcAft>
                <a:spcPts val="0"/>
              </a:spcAft>
              <a:buNone/>
            </a:pPr>
            <a:r>
              <a:t/>
            </a:r>
            <a:endParaRPr sz="900"/>
          </a:p>
        </p:txBody>
      </p:sp>
      <p:sp>
        <p:nvSpPr>
          <p:cNvPr id="282" name="Google Shape;28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a:t>
            </a:r>
            <a:endParaRPr/>
          </a:p>
        </p:txBody>
      </p:sp>
      <p:sp>
        <p:nvSpPr>
          <p:cNvPr id="288" name="Google Shape;28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a:p>
            <a:pPr indent="-342900" lvl="0" marL="457200" rtl="0" algn="l">
              <a:lnSpc>
                <a:spcPct val="100000"/>
              </a:lnSpc>
              <a:spcBef>
                <a:spcPts val="1000"/>
              </a:spcBef>
              <a:spcAft>
                <a:spcPts val="0"/>
              </a:spcAft>
              <a:buSzPts val="1800"/>
              <a:buChar char="●"/>
            </a:pPr>
            <a:r>
              <a:rPr lang="en"/>
              <a:t>Habituation - repetition reduces response strength</a:t>
            </a:r>
            <a:endParaRPr/>
          </a:p>
          <a:p>
            <a:pPr indent="-342900" lvl="0" marL="457200" rtl="0" algn="l">
              <a:lnSpc>
                <a:spcPct val="100000"/>
              </a:lnSpc>
              <a:spcBef>
                <a:spcPts val="0"/>
              </a:spcBef>
              <a:spcAft>
                <a:spcPts val="0"/>
              </a:spcAft>
              <a:buSzPts val="1800"/>
              <a:buChar char="●"/>
            </a:pPr>
            <a:r>
              <a:rPr lang="en"/>
              <a:t>Classical Conditioning - Pavlov’s salivating dog</a:t>
            </a:r>
            <a:endParaRPr/>
          </a:p>
          <a:p>
            <a:pPr indent="-342900" lvl="0" marL="457200" rtl="0" algn="l">
              <a:lnSpc>
                <a:spcPct val="100000"/>
              </a:lnSpc>
              <a:spcBef>
                <a:spcPts val="0"/>
              </a:spcBef>
              <a:spcAft>
                <a:spcPts val="0"/>
              </a:spcAft>
              <a:buSzPts val="1800"/>
              <a:buChar char="●"/>
            </a:pPr>
            <a:r>
              <a:rPr lang="en"/>
              <a:t>Operant Conditioning - Skinner, reinforcement schedule, reward and punishment</a:t>
            </a:r>
            <a:endParaRPr/>
          </a:p>
          <a:p>
            <a:pPr indent="-342900" lvl="0" marL="457200" rtl="0" algn="l">
              <a:lnSpc>
                <a:spcPct val="100000"/>
              </a:lnSpc>
              <a:spcBef>
                <a:spcPts val="0"/>
              </a:spcBef>
              <a:spcAft>
                <a:spcPts val="0"/>
              </a:spcAft>
              <a:buSzPts val="1800"/>
              <a:buChar char="●"/>
            </a:pPr>
            <a:r>
              <a:rPr lang="en"/>
              <a:t>‘Insight’ Learning</a:t>
            </a:r>
            <a:endParaRPr/>
          </a:p>
          <a:p>
            <a:pPr indent="0" lvl="0" marL="0" rtl="0" algn="l">
              <a:lnSpc>
                <a:spcPct val="100000"/>
              </a:lnSpc>
              <a:spcBef>
                <a:spcPts val="1000"/>
              </a:spcBef>
              <a:spcAft>
                <a:spcPts val="1000"/>
              </a:spcAft>
              <a:buNone/>
            </a:pPr>
            <a:r>
              <a:t/>
            </a:r>
            <a:endParaRPr/>
          </a:p>
        </p:txBody>
      </p:sp>
      <p:sp>
        <p:nvSpPr>
          <p:cNvPr id="289" name="Google Shape;28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Habituation</a:t>
            </a:r>
            <a:endParaRPr/>
          </a:p>
        </p:txBody>
      </p:sp>
      <p:sp>
        <p:nvSpPr>
          <p:cNvPr id="295" name="Google Shape;295;p42"/>
          <p:cNvSpPr txBox="1"/>
          <p:nvPr>
            <p:ph idx="1" type="body"/>
          </p:nvPr>
        </p:nvSpPr>
        <p:spPr>
          <a:xfrm>
            <a:off x="73900" y="1143650"/>
            <a:ext cx="47967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Given an existing stimulus and response</a:t>
            </a:r>
            <a:endParaRPr/>
          </a:p>
          <a:p>
            <a:pPr indent="-342900" lvl="0" marL="457200" rtl="0" algn="l">
              <a:lnSpc>
                <a:spcPct val="100000"/>
              </a:lnSpc>
              <a:spcBef>
                <a:spcPts val="1000"/>
              </a:spcBef>
              <a:spcAft>
                <a:spcPts val="0"/>
              </a:spcAft>
              <a:buSzPts val="1800"/>
              <a:buChar char="●"/>
            </a:pPr>
            <a:r>
              <a:rPr lang="en"/>
              <a:t>Repetition of stimulus reduces response strength</a:t>
            </a:r>
            <a:endParaRPr/>
          </a:p>
          <a:p>
            <a:pPr indent="-342900" lvl="0" marL="457200" rtl="0" algn="l">
              <a:lnSpc>
                <a:spcPct val="100000"/>
              </a:lnSpc>
              <a:spcBef>
                <a:spcPts val="0"/>
              </a:spcBef>
              <a:spcAft>
                <a:spcPts val="0"/>
              </a:spcAft>
              <a:buSzPts val="1800"/>
              <a:buChar char="●"/>
            </a:pPr>
            <a:r>
              <a:rPr lang="en"/>
              <a:t>Simplest, most universal form of learning</a:t>
            </a:r>
            <a:endParaRPr/>
          </a:p>
          <a:p>
            <a:pPr indent="-342900" lvl="0" marL="457200" rtl="0" algn="l">
              <a:lnSpc>
                <a:spcPct val="100000"/>
              </a:lnSpc>
              <a:spcBef>
                <a:spcPts val="0"/>
              </a:spcBef>
              <a:spcAft>
                <a:spcPts val="0"/>
              </a:spcAft>
              <a:buSzPts val="1800"/>
              <a:buChar char="●"/>
            </a:pPr>
            <a:r>
              <a:rPr lang="en"/>
              <a:t>Works at many levels</a:t>
            </a:r>
            <a:endParaRPr/>
          </a:p>
          <a:p>
            <a:pPr indent="-317500" lvl="1" marL="914400" rtl="0" algn="l">
              <a:lnSpc>
                <a:spcPct val="100000"/>
              </a:lnSpc>
              <a:spcBef>
                <a:spcPts val="0"/>
              </a:spcBef>
              <a:spcAft>
                <a:spcPts val="0"/>
              </a:spcAft>
              <a:buSzPts val="1400"/>
              <a:buChar char="○"/>
            </a:pPr>
            <a:r>
              <a:rPr lang="en"/>
              <a:t>Full organism - fear</a:t>
            </a:r>
            <a:endParaRPr/>
          </a:p>
          <a:p>
            <a:pPr indent="-317500" lvl="1" marL="914400" rtl="0" algn="l">
              <a:lnSpc>
                <a:spcPct val="100000"/>
              </a:lnSpc>
              <a:spcBef>
                <a:spcPts val="0"/>
              </a:spcBef>
              <a:spcAft>
                <a:spcPts val="0"/>
              </a:spcAft>
              <a:buSzPts val="1400"/>
              <a:buChar char="○"/>
            </a:pPr>
            <a:r>
              <a:rPr lang="en"/>
              <a:t>Specific behaviors - </a:t>
            </a:r>
            <a:endParaRPr/>
          </a:p>
          <a:p>
            <a:pPr indent="-317500" lvl="1" marL="914400" rtl="0" algn="l">
              <a:lnSpc>
                <a:spcPct val="100000"/>
              </a:lnSpc>
              <a:spcBef>
                <a:spcPts val="0"/>
              </a:spcBef>
              <a:spcAft>
                <a:spcPts val="0"/>
              </a:spcAft>
              <a:buSzPts val="1400"/>
              <a:buChar char="○"/>
            </a:pPr>
            <a:r>
              <a:rPr lang="en"/>
              <a:t>Senses, individual neurons - trigger fatigue</a:t>
            </a:r>
            <a:endParaRPr/>
          </a:p>
          <a:p>
            <a:pPr indent="-317500" lvl="1" marL="914400" rtl="0" algn="l">
              <a:lnSpc>
                <a:spcPct val="100000"/>
              </a:lnSpc>
              <a:spcBef>
                <a:spcPts val="0"/>
              </a:spcBef>
              <a:spcAft>
                <a:spcPts val="0"/>
              </a:spcAft>
              <a:buSzPts val="1400"/>
              <a:buChar char="○"/>
            </a:pPr>
            <a:r>
              <a:rPr lang="en"/>
              <a:t>Biochemical response - in drug addiction</a:t>
            </a:r>
            <a:endParaRPr/>
          </a:p>
          <a:p>
            <a:pPr indent="0" lvl="0" marL="0" rtl="0" algn="l">
              <a:lnSpc>
                <a:spcPct val="100000"/>
              </a:lnSpc>
              <a:spcBef>
                <a:spcPts val="1000"/>
              </a:spcBef>
              <a:spcAft>
                <a:spcPts val="1000"/>
              </a:spcAft>
              <a:buNone/>
            </a:pPr>
            <a:r>
              <a:t/>
            </a:r>
            <a:endParaRPr/>
          </a:p>
        </p:txBody>
      </p:sp>
      <p:sp>
        <p:nvSpPr>
          <p:cNvPr id="296" name="Google Shape;29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42"/>
          <p:cNvPicPr preferRelativeResize="0"/>
          <p:nvPr/>
        </p:nvPicPr>
        <p:blipFill>
          <a:blip r:embed="rId3">
            <a:alphaModFix/>
          </a:blip>
          <a:stretch>
            <a:fillRect/>
          </a:stretch>
        </p:blipFill>
        <p:spPr>
          <a:xfrm>
            <a:off x="4467900" y="1228950"/>
            <a:ext cx="4676100" cy="268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Classical Conditioning</a:t>
            </a:r>
            <a:endParaRPr/>
          </a:p>
        </p:txBody>
      </p:sp>
      <p:sp>
        <p:nvSpPr>
          <p:cNvPr id="303" name="Google Shape;303;p43"/>
          <p:cNvSpPr txBox="1"/>
          <p:nvPr>
            <p:ph idx="1" type="body"/>
          </p:nvPr>
        </p:nvSpPr>
        <p:spPr>
          <a:xfrm>
            <a:off x="-61650" y="1460750"/>
            <a:ext cx="5804100" cy="34164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
              <a:t>Pavlov’s dog</a:t>
            </a:r>
            <a:endParaRPr/>
          </a:p>
          <a:p>
            <a:pPr indent="-342900" lvl="0" marL="457200" rtl="0" algn="l">
              <a:lnSpc>
                <a:spcPct val="100000"/>
              </a:lnSpc>
              <a:spcBef>
                <a:spcPts val="1000"/>
              </a:spcBef>
              <a:spcAft>
                <a:spcPts val="0"/>
              </a:spcAft>
              <a:buSzPts val="1800"/>
              <a:buChar char="●"/>
            </a:pPr>
            <a:r>
              <a:rPr lang="en"/>
              <a:t>Food causes dog to salivate</a:t>
            </a:r>
            <a:endParaRPr/>
          </a:p>
          <a:p>
            <a:pPr indent="-342900" lvl="0" marL="457200" rtl="0" algn="l">
              <a:lnSpc>
                <a:spcPct val="100000"/>
              </a:lnSpc>
              <a:spcBef>
                <a:spcPts val="0"/>
              </a:spcBef>
              <a:spcAft>
                <a:spcPts val="0"/>
              </a:spcAft>
              <a:buSzPts val="1800"/>
              <a:buChar char="●"/>
            </a:pPr>
            <a:r>
              <a:rPr lang="en"/>
              <a:t>Ring bell every time dog presented with food</a:t>
            </a:r>
            <a:endParaRPr/>
          </a:p>
          <a:p>
            <a:pPr indent="-342900" lvl="0" marL="457200" rtl="0" algn="l">
              <a:lnSpc>
                <a:spcPct val="100000"/>
              </a:lnSpc>
              <a:spcBef>
                <a:spcPts val="0"/>
              </a:spcBef>
              <a:spcAft>
                <a:spcPts val="0"/>
              </a:spcAft>
              <a:buSzPts val="1800"/>
              <a:buChar char="●"/>
            </a:pPr>
            <a:r>
              <a:rPr lang="en"/>
              <a:t>Eventually ringing bell causes dog to salivate</a:t>
            </a:r>
            <a:endParaRPr/>
          </a:p>
          <a:p>
            <a:pPr indent="0" lvl="0" marL="457200" rtl="0" algn="l">
              <a:lnSpc>
                <a:spcPct val="100000"/>
              </a:lnSpc>
              <a:spcBef>
                <a:spcPts val="1000"/>
              </a:spcBef>
              <a:spcAft>
                <a:spcPts val="0"/>
              </a:spcAft>
              <a:buNone/>
            </a:pPr>
            <a:r>
              <a:t/>
            </a:r>
            <a:endParaRPr/>
          </a:p>
          <a:p>
            <a:pPr indent="0" lvl="0" marL="0" rtl="0" algn="l">
              <a:lnSpc>
                <a:spcPct val="100000"/>
              </a:lnSpc>
              <a:spcBef>
                <a:spcPts val="1000"/>
              </a:spcBef>
              <a:spcAft>
                <a:spcPts val="0"/>
              </a:spcAft>
              <a:buNone/>
            </a:pPr>
            <a:r>
              <a:rPr lang="en"/>
              <a:t>Associative Learning</a:t>
            </a:r>
            <a:endParaRPr/>
          </a:p>
          <a:p>
            <a:pPr indent="-342900" lvl="0" marL="457200" rtl="0" algn="l">
              <a:lnSpc>
                <a:spcPct val="100000"/>
              </a:lnSpc>
              <a:spcBef>
                <a:spcPts val="1000"/>
              </a:spcBef>
              <a:spcAft>
                <a:spcPts val="0"/>
              </a:spcAft>
              <a:buSzPts val="1800"/>
              <a:buChar char="●"/>
            </a:pPr>
            <a:r>
              <a:rPr lang="en"/>
              <a:t>Unconditioned Stimulus US - sight/smell of food</a:t>
            </a:r>
            <a:endParaRPr/>
          </a:p>
          <a:p>
            <a:pPr indent="-342900" lvl="0" marL="457200" rtl="0" algn="l">
              <a:lnSpc>
                <a:spcPct val="100000"/>
              </a:lnSpc>
              <a:spcBef>
                <a:spcPts val="0"/>
              </a:spcBef>
              <a:spcAft>
                <a:spcPts val="0"/>
              </a:spcAft>
              <a:buSzPts val="1800"/>
              <a:buChar char="●"/>
            </a:pPr>
            <a:r>
              <a:rPr lang="en"/>
              <a:t>Unconditioned Response UR - salivation</a:t>
            </a:r>
            <a:endParaRPr/>
          </a:p>
          <a:p>
            <a:pPr indent="-317500" lvl="1" marL="914400" rtl="0" algn="l">
              <a:lnSpc>
                <a:spcPct val="100000"/>
              </a:lnSpc>
              <a:spcBef>
                <a:spcPts val="0"/>
              </a:spcBef>
              <a:spcAft>
                <a:spcPts val="0"/>
              </a:spcAft>
              <a:buSzPts val="1400"/>
              <a:buChar char="○"/>
            </a:pPr>
            <a:r>
              <a:rPr lang="en"/>
              <a:t>Reflex/b</a:t>
            </a:r>
            <a:r>
              <a:rPr lang="en"/>
              <a:t>uilt-in biology</a:t>
            </a:r>
            <a:endParaRPr/>
          </a:p>
          <a:p>
            <a:pPr indent="-317500" lvl="1" marL="914400" rtl="0" algn="l">
              <a:lnSpc>
                <a:spcPct val="100000"/>
              </a:lnSpc>
              <a:spcBef>
                <a:spcPts val="0"/>
              </a:spcBef>
              <a:spcAft>
                <a:spcPts val="0"/>
              </a:spcAft>
              <a:buSzPts val="1400"/>
              <a:buChar char="○"/>
            </a:pPr>
            <a:r>
              <a:rPr lang="en"/>
              <a:t>Associated US and UR</a:t>
            </a:r>
            <a:endParaRPr/>
          </a:p>
          <a:p>
            <a:pPr indent="-342900" lvl="0" marL="457200" rtl="0" algn="l">
              <a:lnSpc>
                <a:spcPct val="100000"/>
              </a:lnSpc>
              <a:spcBef>
                <a:spcPts val="0"/>
              </a:spcBef>
              <a:spcAft>
                <a:spcPts val="0"/>
              </a:spcAft>
              <a:buSzPts val="1800"/>
              <a:buChar char="●"/>
            </a:pPr>
            <a:r>
              <a:rPr lang="en"/>
              <a:t>Conditioned Stimulus CS - bell ringing</a:t>
            </a:r>
            <a:endParaRPr/>
          </a:p>
          <a:p>
            <a:pPr indent="-317500" lvl="1" marL="914400" rtl="0" algn="l">
              <a:lnSpc>
                <a:spcPct val="100000"/>
              </a:lnSpc>
              <a:spcBef>
                <a:spcPts val="0"/>
              </a:spcBef>
              <a:spcAft>
                <a:spcPts val="0"/>
              </a:spcAft>
              <a:buSzPts val="1400"/>
              <a:buChar char="○"/>
            </a:pPr>
            <a:r>
              <a:rPr lang="en"/>
              <a:t>arbitrary</a:t>
            </a:r>
            <a:endParaRPr/>
          </a:p>
        </p:txBody>
      </p:sp>
      <p:pic>
        <p:nvPicPr>
          <p:cNvPr id="304" name="Google Shape;304;p43"/>
          <p:cNvPicPr preferRelativeResize="0"/>
          <p:nvPr/>
        </p:nvPicPr>
        <p:blipFill>
          <a:blip r:embed="rId3">
            <a:alphaModFix/>
          </a:blip>
          <a:stretch>
            <a:fillRect/>
          </a:stretch>
        </p:blipFill>
        <p:spPr>
          <a:xfrm>
            <a:off x="5152525" y="39904"/>
            <a:ext cx="3991475" cy="3105875"/>
          </a:xfrm>
          <a:prstGeom prst="rect">
            <a:avLst/>
          </a:prstGeom>
          <a:noFill/>
          <a:ln>
            <a:noFill/>
          </a:ln>
        </p:spPr>
      </p:pic>
      <p:sp>
        <p:nvSpPr>
          <p:cNvPr id="305" name="Google Shape;305;p43"/>
          <p:cNvSpPr txBox="1"/>
          <p:nvPr/>
        </p:nvSpPr>
        <p:spPr>
          <a:xfrm>
            <a:off x="4639925" y="4804800"/>
            <a:ext cx="517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4"/>
              </a:rPr>
              <a:t>https://www.psychologytoday.com/intl/blog/dont-delay/201310/how-not-be-pavlovs-dog</a:t>
            </a:r>
            <a:endParaRPr sz="1000"/>
          </a:p>
        </p:txBody>
      </p:sp>
      <p:sp>
        <p:nvSpPr>
          <p:cNvPr id="306" name="Google Shape;30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Who/What is intelligent?</a:t>
            </a:r>
            <a:endParaRPr/>
          </a:p>
        </p:txBody>
      </p:sp>
      <p:sp>
        <p:nvSpPr>
          <p:cNvPr id="71" name="Google Shape;71;p17"/>
          <p:cNvSpPr txBox="1"/>
          <p:nvPr>
            <p:ph idx="1" type="body"/>
          </p:nvPr>
        </p:nvSpPr>
        <p:spPr>
          <a:xfrm>
            <a:off x="311700" y="1152475"/>
            <a:ext cx="3748500" cy="39909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00000"/>
              </a:lnSpc>
              <a:spcBef>
                <a:spcPts val="0"/>
              </a:spcBef>
              <a:spcAft>
                <a:spcPts val="0"/>
              </a:spcAft>
              <a:buSzPct val="100000"/>
              <a:buChar char="●"/>
            </a:pPr>
            <a:r>
              <a:rPr lang="en"/>
              <a:t>Humans?</a:t>
            </a:r>
            <a:endParaRPr/>
          </a:p>
          <a:p>
            <a:pPr indent="-304165" lvl="1" marL="914400" rtl="0" algn="l">
              <a:lnSpc>
                <a:spcPct val="100000"/>
              </a:lnSpc>
              <a:spcBef>
                <a:spcPts val="0"/>
              </a:spcBef>
              <a:spcAft>
                <a:spcPts val="0"/>
              </a:spcAft>
              <a:buSzPct val="100000"/>
              <a:buChar char="○"/>
            </a:pPr>
            <a:r>
              <a:rPr lang="en"/>
              <a:t>Humans that can’t read?</a:t>
            </a:r>
            <a:endParaRPr/>
          </a:p>
          <a:p>
            <a:pPr indent="-304165" lvl="1" marL="914400" rtl="0" algn="l">
              <a:lnSpc>
                <a:spcPct val="100000"/>
              </a:lnSpc>
              <a:spcBef>
                <a:spcPts val="0"/>
              </a:spcBef>
              <a:spcAft>
                <a:spcPts val="0"/>
              </a:spcAft>
              <a:buSzPct val="100000"/>
              <a:buChar char="○"/>
            </a:pPr>
            <a:r>
              <a:rPr lang="en"/>
              <a:t>Humans that can’t speak?</a:t>
            </a:r>
            <a:endParaRPr/>
          </a:p>
          <a:p>
            <a:pPr indent="-304165" lvl="1" marL="914400" rtl="0" algn="l">
              <a:lnSpc>
                <a:spcPct val="100000"/>
              </a:lnSpc>
              <a:spcBef>
                <a:spcPts val="0"/>
              </a:spcBef>
              <a:spcAft>
                <a:spcPts val="0"/>
              </a:spcAft>
              <a:buSzPct val="100000"/>
              <a:buChar char="○"/>
            </a:pPr>
            <a:r>
              <a:rPr lang="en"/>
              <a:t>Blind and deaf? </a:t>
            </a:r>
            <a:endParaRPr/>
          </a:p>
          <a:p>
            <a:pPr indent="-304165" lvl="1" marL="914400" rtl="0" algn="l">
              <a:lnSpc>
                <a:spcPct val="100000"/>
              </a:lnSpc>
              <a:spcBef>
                <a:spcPts val="0"/>
              </a:spcBef>
              <a:spcAft>
                <a:spcPts val="0"/>
              </a:spcAft>
              <a:buSzPct val="100000"/>
              <a:buChar char="○"/>
            </a:pPr>
            <a:r>
              <a:rPr lang="en"/>
              <a:t>Babies?</a:t>
            </a:r>
            <a:endParaRPr/>
          </a:p>
          <a:p>
            <a:pPr indent="-325755" lvl="0" marL="457200" rtl="0" algn="l">
              <a:lnSpc>
                <a:spcPct val="100000"/>
              </a:lnSpc>
              <a:spcBef>
                <a:spcPts val="0"/>
              </a:spcBef>
              <a:spcAft>
                <a:spcPts val="0"/>
              </a:spcAft>
              <a:buSzPct val="100000"/>
              <a:buChar char="●"/>
            </a:pPr>
            <a:r>
              <a:rPr lang="en"/>
              <a:t>Apes? </a:t>
            </a:r>
            <a:endParaRPr/>
          </a:p>
          <a:p>
            <a:pPr indent="-304165" lvl="1" marL="914400" rtl="0" algn="l">
              <a:lnSpc>
                <a:spcPct val="100000"/>
              </a:lnSpc>
              <a:spcBef>
                <a:spcPts val="0"/>
              </a:spcBef>
              <a:spcAft>
                <a:spcPts val="0"/>
              </a:spcAft>
              <a:buSzPct val="100000"/>
              <a:buChar char="○"/>
            </a:pPr>
            <a:r>
              <a:rPr lang="en" u="sng">
                <a:solidFill>
                  <a:schemeClr val="hlink"/>
                </a:solidFill>
                <a:hlinkClick r:id="rId3"/>
              </a:rPr>
              <a:t>Remembering number/position lists</a:t>
            </a:r>
            <a:endParaRPr/>
          </a:p>
          <a:p>
            <a:pPr indent="-325755" lvl="0" marL="457200" rtl="0" algn="l">
              <a:lnSpc>
                <a:spcPct val="100000"/>
              </a:lnSpc>
              <a:spcBef>
                <a:spcPts val="0"/>
              </a:spcBef>
              <a:spcAft>
                <a:spcPts val="0"/>
              </a:spcAft>
              <a:buSzPct val="100000"/>
              <a:buChar char="●"/>
            </a:pPr>
            <a:r>
              <a:rPr lang="en"/>
              <a:t>Dogs? Cats? </a:t>
            </a:r>
            <a:r>
              <a:rPr lang="en" u="sng">
                <a:solidFill>
                  <a:schemeClr val="hlink"/>
                </a:solidFill>
                <a:hlinkClick r:id="rId4"/>
              </a:rPr>
              <a:t>Sheep? Pigs?</a:t>
            </a:r>
            <a:r>
              <a:rPr lang="en"/>
              <a:t> </a:t>
            </a:r>
            <a:endParaRPr/>
          </a:p>
          <a:p>
            <a:pPr indent="-325755" lvl="0" marL="457200" rtl="0" algn="l">
              <a:lnSpc>
                <a:spcPct val="100000"/>
              </a:lnSpc>
              <a:spcBef>
                <a:spcPts val="0"/>
              </a:spcBef>
              <a:spcAft>
                <a:spcPts val="0"/>
              </a:spcAft>
              <a:buSzPct val="100000"/>
              <a:buChar char="●"/>
            </a:pPr>
            <a:r>
              <a:rPr lang="en"/>
              <a:t>Birds? </a:t>
            </a:r>
            <a:endParaRPr/>
          </a:p>
          <a:p>
            <a:pPr indent="-304165" lvl="1" marL="914400" rtl="0" algn="l">
              <a:lnSpc>
                <a:spcPct val="100000"/>
              </a:lnSpc>
              <a:spcBef>
                <a:spcPts val="0"/>
              </a:spcBef>
              <a:spcAft>
                <a:spcPts val="0"/>
              </a:spcAft>
              <a:buSzPct val="100000"/>
              <a:buChar char="○"/>
            </a:pPr>
            <a:r>
              <a:rPr lang="en" u="sng">
                <a:solidFill>
                  <a:schemeClr val="hlink"/>
                </a:solidFill>
                <a:hlinkClick r:id="rId5"/>
              </a:rPr>
              <a:t>Crows Use Tools</a:t>
            </a:r>
            <a:r>
              <a:rPr lang="en"/>
              <a:t> </a:t>
            </a:r>
            <a:endParaRPr/>
          </a:p>
          <a:p>
            <a:pPr indent="-325755" lvl="0" marL="457200" rtl="0" algn="l">
              <a:lnSpc>
                <a:spcPct val="100000"/>
              </a:lnSpc>
              <a:spcBef>
                <a:spcPts val="0"/>
              </a:spcBef>
              <a:spcAft>
                <a:spcPts val="0"/>
              </a:spcAft>
              <a:buSzPct val="100000"/>
              <a:buChar char="●"/>
            </a:pPr>
            <a:r>
              <a:rPr lang="en"/>
              <a:t>Reptiles? </a:t>
            </a:r>
            <a:endParaRPr/>
          </a:p>
          <a:p>
            <a:pPr indent="-304165" lvl="1" marL="914400" rtl="0" algn="l">
              <a:lnSpc>
                <a:spcPct val="100000"/>
              </a:lnSpc>
              <a:spcBef>
                <a:spcPts val="0"/>
              </a:spcBef>
              <a:spcAft>
                <a:spcPts val="0"/>
              </a:spcAft>
              <a:buSzPct val="100000"/>
              <a:buChar char="○"/>
            </a:pPr>
            <a:r>
              <a:rPr lang="en" u="sng">
                <a:solidFill>
                  <a:schemeClr val="hlink"/>
                </a:solidFill>
                <a:hlinkClick r:id="rId6"/>
              </a:rPr>
              <a:t>Alligator mom takes care of babies</a:t>
            </a:r>
            <a:r>
              <a:rPr lang="en"/>
              <a:t> </a:t>
            </a:r>
            <a:endParaRPr/>
          </a:p>
          <a:p>
            <a:pPr indent="-325755" lvl="0" marL="457200" rtl="0" algn="l">
              <a:lnSpc>
                <a:spcPct val="100000"/>
              </a:lnSpc>
              <a:spcBef>
                <a:spcPts val="0"/>
              </a:spcBef>
              <a:spcAft>
                <a:spcPts val="0"/>
              </a:spcAft>
              <a:buSzPct val="100000"/>
              <a:buChar char="●"/>
            </a:pPr>
            <a:r>
              <a:rPr lang="en"/>
              <a:t>Octopus? </a:t>
            </a:r>
            <a:endParaRPr/>
          </a:p>
          <a:p>
            <a:pPr indent="-304165" lvl="1" marL="914400" rtl="0" algn="l">
              <a:lnSpc>
                <a:spcPct val="100000"/>
              </a:lnSpc>
              <a:spcBef>
                <a:spcPts val="0"/>
              </a:spcBef>
              <a:spcAft>
                <a:spcPts val="0"/>
              </a:spcAft>
              <a:buSzPct val="100000"/>
              <a:buChar char="○"/>
            </a:pPr>
            <a:r>
              <a:rPr lang="en" u="sng">
                <a:solidFill>
                  <a:schemeClr val="hlink"/>
                </a:solidFill>
                <a:hlinkClick r:id="rId7"/>
              </a:rPr>
              <a:t>Escaping jar</a:t>
            </a:r>
            <a:r>
              <a:rPr lang="en"/>
              <a:t> </a:t>
            </a:r>
            <a:endParaRPr/>
          </a:p>
          <a:p>
            <a:pPr indent="-325755" lvl="0" marL="457200" rtl="0" algn="l">
              <a:lnSpc>
                <a:spcPct val="100000"/>
              </a:lnSpc>
              <a:spcBef>
                <a:spcPts val="0"/>
              </a:spcBef>
              <a:spcAft>
                <a:spcPts val="0"/>
              </a:spcAft>
              <a:buSzPct val="100000"/>
              <a:buChar char="●"/>
            </a:pPr>
            <a:r>
              <a:rPr lang="en"/>
              <a:t>Insects? Spiders?</a:t>
            </a:r>
            <a:endParaRPr/>
          </a:p>
          <a:p>
            <a:pPr indent="-304165" lvl="1" marL="914400" rtl="0" algn="l">
              <a:lnSpc>
                <a:spcPct val="100000"/>
              </a:lnSpc>
              <a:spcBef>
                <a:spcPts val="0"/>
              </a:spcBef>
              <a:spcAft>
                <a:spcPts val="0"/>
              </a:spcAft>
              <a:buSzPct val="100000"/>
              <a:buChar char="○"/>
            </a:pPr>
            <a:r>
              <a:rPr lang="en" u="sng">
                <a:solidFill>
                  <a:schemeClr val="hlink"/>
                </a:solidFill>
                <a:hlinkClick r:id="rId8"/>
              </a:rPr>
              <a:t>Sentient bees</a:t>
            </a:r>
            <a:r>
              <a:rPr lang="en"/>
              <a:t> </a:t>
            </a:r>
            <a:endParaRPr/>
          </a:p>
          <a:p>
            <a:pPr indent="-325755" lvl="0" marL="457200" rtl="0" algn="l">
              <a:lnSpc>
                <a:spcPct val="100000"/>
              </a:lnSpc>
              <a:spcBef>
                <a:spcPts val="0"/>
              </a:spcBef>
              <a:spcAft>
                <a:spcPts val="0"/>
              </a:spcAft>
              <a:buSzPct val="100000"/>
              <a:buChar char="●"/>
            </a:pPr>
            <a:r>
              <a:rPr lang="en"/>
              <a:t>C. Elegans? </a:t>
            </a:r>
            <a:endParaRPr/>
          </a:p>
          <a:p>
            <a:pPr indent="-304165" lvl="1" marL="914400" rtl="0" algn="l">
              <a:lnSpc>
                <a:spcPct val="100000"/>
              </a:lnSpc>
              <a:spcBef>
                <a:spcPts val="0"/>
              </a:spcBef>
              <a:spcAft>
                <a:spcPts val="0"/>
              </a:spcAft>
              <a:buSzPct val="100000"/>
              <a:buChar char="○"/>
            </a:pPr>
            <a:r>
              <a:rPr lang="en"/>
              <a:t>302 neurons full connectome</a:t>
            </a:r>
            <a:endParaRPr/>
          </a:p>
          <a:p>
            <a:pPr indent="-325755" lvl="0" marL="457200" rtl="0" algn="l">
              <a:lnSpc>
                <a:spcPct val="100000"/>
              </a:lnSpc>
              <a:spcBef>
                <a:spcPts val="0"/>
              </a:spcBef>
              <a:spcAft>
                <a:spcPts val="0"/>
              </a:spcAft>
              <a:buSzPct val="100000"/>
              <a:buChar char="●"/>
            </a:pPr>
            <a:r>
              <a:rPr lang="en"/>
              <a:t>Plants? </a:t>
            </a:r>
            <a:endParaRPr/>
          </a:p>
          <a:p>
            <a:pPr indent="-304165" lvl="1" marL="914400" rtl="0" algn="l">
              <a:lnSpc>
                <a:spcPct val="100000"/>
              </a:lnSpc>
              <a:spcBef>
                <a:spcPts val="0"/>
              </a:spcBef>
              <a:spcAft>
                <a:spcPts val="0"/>
              </a:spcAft>
              <a:buSzPct val="100000"/>
              <a:buChar char="○"/>
            </a:pPr>
            <a:r>
              <a:rPr lang="en" u="sng">
                <a:solidFill>
                  <a:schemeClr val="hlink"/>
                </a:solidFill>
                <a:hlinkClick r:id="rId9"/>
              </a:rPr>
              <a:t>No neurons</a:t>
            </a:r>
            <a:r>
              <a:rPr lang="en"/>
              <a:t> </a:t>
            </a:r>
            <a:endParaRPr/>
          </a:p>
          <a:p>
            <a:pPr indent="-325755" lvl="0" marL="457200" rtl="0" algn="l">
              <a:lnSpc>
                <a:spcPct val="100000"/>
              </a:lnSpc>
              <a:spcBef>
                <a:spcPts val="0"/>
              </a:spcBef>
              <a:spcAft>
                <a:spcPts val="0"/>
              </a:spcAft>
              <a:buSzPct val="100000"/>
              <a:buChar char="●"/>
            </a:pPr>
            <a:r>
              <a:rPr lang="en"/>
              <a:t>Bacteria? Viruses? </a:t>
            </a:r>
            <a:endParaRPr/>
          </a:p>
          <a:p>
            <a:pPr indent="-325755" lvl="0" marL="457200" rtl="0" algn="l">
              <a:lnSpc>
                <a:spcPct val="100000"/>
              </a:lnSpc>
              <a:spcBef>
                <a:spcPts val="0"/>
              </a:spcBef>
              <a:spcAft>
                <a:spcPts val="0"/>
              </a:spcAft>
              <a:buSzPct val="100000"/>
              <a:buChar char="●"/>
            </a:pPr>
            <a:r>
              <a:rPr lang="en"/>
              <a:t>Rocks?</a:t>
            </a:r>
            <a:endParaRPr/>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20" st="2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21" st="2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20" st="2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xEl>
                                              <p:pRg end="21" st="2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Operant</a:t>
            </a:r>
            <a:r>
              <a:rPr lang="en"/>
              <a:t> Conditioning</a:t>
            </a:r>
            <a:endParaRPr/>
          </a:p>
        </p:txBody>
      </p:sp>
      <p:sp>
        <p:nvSpPr>
          <p:cNvPr id="312" name="Google Shape;312;p4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00000"/>
              </a:lnSpc>
              <a:spcBef>
                <a:spcPts val="0"/>
              </a:spcBef>
              <a:spcAft>
                <a:spcPts val="0"/>
              </a:spcAft>
              <a:buSzPct val="100000"/>
              <a:buChar char="●"/>
            </a:pPr>
            <a:r>
              <a:rPr lang="en"/>
              <a:t>Training</a:t>
            </a:r>
            <a:endParaRPr/>
          </a:p>
          <a:p>
            <a:pPr indent="-310832" lvl="1" marL="914400" rtl="0" algn="l">
              <a:lnSpc>
                <a:spcPct val="100000"/>
              </a:lnSpc>
              <a:spcBef>
                <a:spcPts val="0"/>
              </a:spcBef>
              <a:spcAft>
                <a:spcPts val="0"/>
              </a:spcAft>
              <a:buSzPct val="100000"/>
              <a:buChar char="○"/>
            </a:pPr>
            <a:r>
              <a:rPr lang="en"/>
              <a:t>treat for a desired action</a:t>
            </a:r>
            <a:endParaRPr/>
          </a:p>
          <a:p>
            <a:pPr indent="-310832" lvl="1" marL="914400" rtl="0" algn="l">
              <a:lnSpc>
                <a:spcPct val="100000"/>
              </a:lnSpc>
              <a:spcBef>
                <a:spcPts val="0"/>
              </a:spcBef>
              <a:spcAft>
                <a:spcPts val="0"/>
              </a:spcAft>
              <a:buSzPct val="100000"/>
              <a:buChar char="○"/>
            </a:pPr>
            <a:r>
              <a:rPr lang="en"/>
              <a:t>shock for an undesired action</a:t>
            </a:r>
            <a:endParaRPr/>
          </a:p>
          <a:p>
            <a:pPr indent="-334327" lvl="0" marL="457200" rtl="0" algn="l">
              <a:lnSpc>
                <a:spcPct val="100000"/>
              </a:lnSpc>
              <a:spcBef>
                <a:spcPts val="0"/>
              </a:spcBef>
              <a:spcAft>
                <a:spcPts val="0"/>
              </a:spcAft>
              <a:buSzPct val="100000"/>
              <a:buChar char="●"/>
            </a:pPr>
            <a:r>
              <a:rPr lang="en"/>
              <a:t>Reinforcement: </a:t>
            </a:r>
            <a:r>
              <a:rPr b="1" lang="en"/>
              <a:t>reward</a:t>
            </a:r>
            <a:r>
              <a:rPr lang="en"/>
              <a:t> and </a:t>
            </a:r>
            <a:r>
              <a:rPr b="1" lang="en"/>
              <a:t>punishment</a:t>
            </a:r>
            <a:endParaRPr b="1"/>
          </a:p>
          <a:p>
            <a:pPr indent="-310832" lvl="1" marL="914400" rtl="0" algn="l">
              <a:lnSpc>
                <a:spcPct val="100000"/>
              </a:lnSpc>
              <a:spcBef>
                <a:spcPts val="0"/>
              </a:spcBef>
              <a:spcAft>
                <a:spcPts val="0"/>
              </a:spcAft>
              <a:buSzPct val="100000"/>
              <a:buChar char="○"/>
            </a:pPr>
            <a:r>
              <a:rPr lang="en"/>
              <a:t>positive and negative</a:t>
            </a:r>
            <a:endParaRPr/>
          </a:p>
          <a:p>
            <a:pPr indent="-334327" lvl="0" marL="457200" rtl="0" algn="l">
              <a:lnSpc>
                <a:spcPct val="100000"/>
              </a:lnSpc>
              <a:spcBef>
                <a:spcPts val="0"/>
              </a:spcBef>
              <a:spcAft>
                <a:spcPts val="0"/>
              </a:spcAft>
              <a:buSzPct val="100000"/>
              <a:buChar char="●"/>
            </a:pPr>
            <a:r>
              <a:rPr lang="en"/>
              <a:t>Schedules</a:t>
            </a:r>
            <a:endParaRPr/>
          </a:p>
          <a:p>
            <a:pPr indent="-310832" lvl="1" marL="914400" rtl="0" algn="l">
              <a:lnSpc>
                <a:spcPct val="100000"/>
              </a:lnSpc>
              <a:spcBef>
                <a:spcPts val="0"/>
              </a:spcBef>
              <a:spcAft>
                <a:spcPts val="0"/>
              </a:spcAft>
              <a:buSzPct val="100000"/>
              <a:buChar char="○"/>
            </a:pPr>
            <a:r>
              <a:rPr lang="en"/>
              <a:t>Fixed and variable interval (time)</a:t>
            </a:r>
            <a:endParaRPr/>
          </a:p>
          <a:p>
            <a:pPr indent="-310832" lvl="1" marL="914400" rtl="0" algn="l">
              <a:lnSpc>
                <a:spcPct val="100000"/>
              </a:lnSpc>
              <a:spcBef>
                <a:spcPts val="0"/>
              </a:spcBef>
              <a:spcAft>
                <a:spcPts val="0"/>
              </a:spcAft>
              <a:buSzPct val="100000"/>
              <a:buChar char="○"/>
            </a:pPr>
            <a:r>
              <a:rPr lang="en"/>
              <a:t>Fixed and variable ratio (number of instances)</a:t>
            </a:r>
            <a:endParaRPr/>
          </a:p>
          <a:p>
            <a:pPr indent="-334327" lvl="0" marL="457200" rtl="0" algn="l">
              <a:lnSpc>
                <a:spcPct val="100000"/>
              </a:lnSpc>
              <a:spcBef>
                <a:spcPts val="0"/>
              </a:spcBef>
              <a:spcAft>
                <a:spcPts val="0"/>
              </a:spcAft>
              <a:buSzPct val="100000"/>
              <a:buChar char="●"/>
            </a:pPr>
            <a:r>
              <a:rPr lang="en"/>
              <a:t>Factors</a:t>
            </a:r>
            <a:endParaRPr/>
          </a:p>
          <a:p>
            <a:pPr indent="-310832" lvl="1" marL="914400" rtl="0" algn="l">
              <a:lnSpc>
                <a:spcPct val="100000"/>
              </a:lnSpc>
              <a:spcBef>
                <a:spcPts val="0"/>
              </a:spcBef>
              <a:spcAft>
                <a:spcPts val="0"/>
              </a:spcAft>
              <a:buSzPct val="100000"/>
              <a:buChar char="○"/>
            </a:pPr>
            <a:r>
              <a:rPr lang="en"/>
              <a:t>Extinction - how long til response unlearned</a:t>
            </a:r>
            <a:endParaRPr/>
          </a:p>
          <a:p>
            <a:pPr indent="-310832" lvl="1" marL="914400" rtl="0" algn="l">
              <a:lnSpc>
                <a:spcPct val="100000"/>
              </a:lnSpc>
              <a:spcBef>
                <a:spcPts val="0"/>
              </a:spcBef>
              <a:spcAft>
                <a:spcPts val="0"/>
              </a:spcAft>
              <a:buSzPct val="100000"/>
              <a:buChar char="○"/>
            </a:pPr>
            <a:r>
              <a:rPr lang="en"/>
              <a:t>Satiation - enough reinforcement may satisfy motivation</a:t>
            </a:r>
            <a:endParaRPr/>
          </a:p>
          <a:p>
            <a:pPr indent="-310832" lvl="1" marL="914400" rtl="0" algn="l">
              <a:lnSpc>
                <a:spcPct val="100000"/>
              </a:lnSpc>
              <a:spcBef>
                <a:spcPts val="0"/>
              </a:spcBef>
              <a:spcAft>
                <a:spcPts val="0"/>
              </a:spcAft>
              <a:buSzPct val="100000"/>
              <a:buChar char="○"/>
            </a:pPr>
            <a:r>
              <a:rPr lang="en"/>
              <a:t>Immediacy - how soon </a:t>
            </a:r>
            <a:r>
              <a:rPr lang="en"/>
              <a:t>reinforcement</a:t>
            </a:r>
            <a:r>
              <a:rPr lang="en"/>
              <a:t> occurs after action</a:t>
            </a:r>
            <a:endParaRPr/>
          </a:p>
          <a:p>
            <a:pPr indent="-310832" lvl="1" marL="914400" rtl="0" algn="l">
              <a:lnSpc>
                <a:spcPct val="100000"/>
              </a:lnSpc>
              <a:spcBef>
                <a:spcPts val="0"/>
              </a:spcBef>
              <a:spcAft>
                <a:spcPts val="0"/>
              </a:spcAft>
              <a:buSzPct val="100000"/>
              <a:buChar char="○"/>
            </a:pPr>
            <a:r>
              <a:rPr lang="en"/>
              <a:t>Consistency - learning slower with longer spacing</a:t>
            </a:r>
            <a:endParaRPr/>
          </a:p>
          <a:p>
            <a:pPr indent="-310832" lvl="1" marL="914400" rtl="0" algn="l">
              <a:lnSpc>
                <a:spcPct val="100000"/>
              </a:lnSpc>
              <a:spcBef>
                <a:spcPts val="0"/>
              </a:spcBef>
              <a:spcAft>
                <a:spcPts val="0"/>
              </a:spcAft>
              <a:buSzPct val="100000"/>
              <a:buChar char="○"/>
            </a:pPr>
            <a:r>
              <a:rPr lang="en"/>
              <a:t>Strength - stronger stimulus makes learning faster</a:t>
            </a:r>
            <a:endParaRPr/>
          </a:p>
          <a:p>
            <a:pPr indent="-334327" lvl="0" marL="457200" rtl="0" algn="l">
              <a:lnSpc>
                <a:spcPct val="100000"/>
              </a:lnSpc>
              <a:spcBef>
                <a:spcPts val="0"/>
              </a:spcBef>
              <a:spcAft>
                <a:spcPts val="0"/>
              </a:spcAft>
              <a:buSzPct val="100000"/>
              <a:buChar char="●"/>
            </a:pPr>
            <a:r>
              <a:rPr lang="en"/>
              <a:t>Best?</a:t>
            </a:r>
            <a:endParaRPr/>
          </a:p>
          <a:p>
            <a:pPr indent="-310832" lvl="1" marL="914400" rtl="0" algn="l">
              <a:lnSpc>
                <a:spcPct val="100000"/>
              </a:lnSpc>
              <a:spcBef>
                <a:spcPts val="0"/>
              </a:spcBef>
              <a:spcAft>
                <a:spcPts val="0"/>
              </a:spcAft>
              <a:buSzPct val="100000"/>
              <a:buChar char="○"/>
            </a:pPr>
            <a:r>
              <a:rPr lang="en"/>
              <a:t>variable ratio</a:t>
            </a:r>
            <a:endParaRPr/>
          </a:p>
          <a:p>
            <a:pPr indent="-310832" lvl="1" marL="914400" rtl="0" algn="l">
              <a:lnSpc>
                <a:spcPct val="100000"/>
              </a:lnSpc>
              <a:spcBef>
                <a:spcPts val="0"/>
              </a:spcBef>
              <a:spcAft>
                <a:spcPts val="0"/>
              </a:spcAft>
              <a:buSzPct val="100000"/>
              <a:buChar char="○"/>
            </a:pPr>
            <a:r>
              <a:rPr lang="en"/>
              <a:t>mitigates extinction</a:t>
            </a:r>
            <a:endParaRPr/>
          </a:p>
          <a:p>
            <a:pPr indent="-334327" lvl="0" marL="457200" rtl="0" algn="l">
              <a:lnSpc>
                <a:spcPct val="100000"/>
              </a:lnSpc>
              <a:spcBef>
                <a:spcPts val="0"/>
              </a:spcBef>
              <a:spcAft>
                <a:spcPts val="0"/>
              </a:spcAft>
              <a:buSzPct val="100000"/>
              <a:buChar char="●"/>
            </a:pPr>
            <a:r>
              <a:rPr lang="en"/>
              <a:t>Worst?</a:t>
            </a:r>
            <a:endParaRPr/>
          </a:p>
          <a:p>
            <a:pPr indent="-310832" lvl="1" marL="914400" rtl="0" algn="l">
              <a:lnSpc>
                <a:spcPct val="100000"/>
              </a:lnSpc>
              <a:spcBef>
                <a:spcPts val="0"/>
              </a:spcBef>
              <a:spcAft>
                <a:spcPts val="0"/>
              </a:spcAft>
              <a:buSzPct val="100000"/>
              <a:buChar char="○"/>
            </a:pPr>
            <a:r>
              <a:rPr lang="en"/>
              <a:t>variable interval</a:t>
            </a:r>
            <a:endParaRPr/>
          </a:p>
          <a:p>
            <a:pPr indent="-310832" lvl="1" marL="914400" rtl="0" algn="l">
              <a:lnSpc>
                <a:spcPct val="100000"/>
              </a:lnSpc>
              <a:spcBef>
                <a:spcPts val="0"/>
              </a:spcBef>
              <a:spcAft>
                <a:spcPts val="0"/>
              </a:spcAft>
              <a:buSzPct val="100000"/>
              <a:buChar char="○"/>
            </a:pPr>
            <a:r>
              <a:rPr lang="en"/>
              <a:t>irrelevant connection</a:t>
            </a:r>
            <a:endParaRPr/>
          </a:p>
          <a:p>
            <a:pPr indent="-334327" lvl="0" marL="457200" rtl="0" algn="l">
              <a:lnSpc>
                <a:spcPct val="100000"/>
              </a:lnSpc>
              <a:spcBef>
                <a:spcPts val="0"/>
              </a:spcBef>
              <a:spcAft>
                <a:spcPts val="0"/>
              </a:spcAft>
              <a:buSzPct val="100000"/>
              <a:buChar char="●"/>
            </a:pPr>
            <a:r>
              <a:rPr lang="en"/>
              <a:t>Examples: circus animals, slot machines, flashcards</a:t>
            </a:r>
            <a:endParaRPr/>
          </a:p>
        </p:txBody>
      </p:sp>
      <p:sp>
        <p:nvSpPr>
          <p:cNvPr id="313" name="Google Shape;313;p44"/>
          <p:cNvSpPr txBox="1"/>
          <p:nvPr/>
        </p:nvSpPr>
        <p:spPr>
          <a:xfrm>
            <a:off x="311700" y="4820275"/>
            <a:ext cx="4879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3"/>
              </a:rPr>
              <a:t>https://www.simplypsychology.org/schedules-of-reinforcement.html</a:t>
            </a:r>
            <a:endParaRPr sz="900"/>
          </a:p>
        </p:txBody>
      </p:sp>
      <p:pic>
        <p:nvPicPr>
          <p:cNvPr id="314" name="Google Shape;314;p44"/>
          <p:cNvPicPr preferRelativeResize="0"/>
          <p:nvPr/>
        </p:nvPicPr>
        <p:blipFill>
          <a:blip r:embed="rId4">
            <a:alphaModFix/>
          </a:blip>
          <a:stretch>
            <a:fillRect/>
          </a:stretch>
        </p:blipFill>
        <p:spPr>
          <a:xfrm>
            <a:off x="6238250" y="2764350"/>
            <a:ext cx="2829126" cy="2379026"/>
          </a:xfrm>
          <a:prstGeom prst="rect">
            <a:avLst/>
          </a:prstGeom>
          <a:noFill/>
          <a:ln>
            <a:noFill/>
          </a:ln>
        </p:spPr>
      </p:pic>
      <p:pic>
        <p:nvPicPr>
          <p:cNvPr id="315" name="Google Shape;315;p44"/>
          <p:cNvPicPr preferRelativeResize="0"/>
          <p:nvPr/>
        </p:nvPicPr>
        <p:blipFill>
          <a:blip r:embed="rId5">
            <a:alphaModFix/>
          </a:blip>
          <a:stretch>
            <a:fillRect/>
          </a:stretch>
        </p:blipFill>
        <p:spPr>
          <a:xfrm>
            <a:off x="5119475" y="0"/>
            <a:ext cx="4024525" cy="3192724"/>
          </a:xfrm>
          <a:prstGeom prst="rect">
            <a:avLst/>
          </a:prstGeom>
          <a:noFill/>
          <a:ln>
            <a:noFill/>
          </a:ln>
        </p:spPr>
      </p:pic>
      <p:sp>
        <p:nvSpPr>
          <p:cNvPr id="316" name="Google Shape;31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20" st="2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p:nvPr/>
        </p:nvSpPr>
        <p:spPr>
          <a:xfrm>
            <a:off x="1319525" y="-94925"/>
            <a:ext cx="6844500" cy="105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5"/>
          <p:cNvSpPr txBox="1"/>
          <p:nvPr/>
        </p:nvSpPr>
        <p:spPr>
          <a:xfrm>
            <a:off x="5134525" y="4928100"/>
            <a:ext cx="536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3"/>
              </a:rPr>
              <a:t>http://srividyagurugubilly.blogspot.com/2019/10/psychology-of-teaching-and-learning.html</a:t>
            </a:r>
            <a:endParaRPr sz="1000"/>
          </a:p>
        </p:txBody>
      </p:sp>
      <p:sp>
        <p:nvSpPr>
          <p:cNvPr id="323" name="Google Shape;323;p45"/>
          <p:cNvSpPr txBox="1"/>
          <p:nvPr>
            <p:ph idx="4294967295"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Insight Learning</a:t>
            </a:r>
            <a:endParaRPr/>
          </a:p>
        </p:txBody>
      </p:sp>
      <p:pic>
        <p:nvPicPr>
          <p:cNvPr id="324" name="Google Shape;324;p45"/>
          <p:cNvPicPr preferRelativeResize="0"/>
          <p:nvPr/>
        </p:nvPicPr>
        <p:blipFill>
          <a:blip r:embed="rId4">
            <a:alphaModFix/>
          </a:blip>
          <a:stretch>
            <a:fillRect/>
          </a:stretch>
        </p:blipFill>
        <p:spPr>
          <a:xfrm>
            <a:off x="1009500" y="534263"/>
            <a:ext cx="1429415" cy="4393837"/>
          </a:xfrm>
          <a:prstGeom prst="rect">
            <a:avLst/>
          </a:prstGeom>
          <a:noFill/>
          <a:ln>
            <a:noFill/>
          </a:ln>
        </p:spPr>
      </p:pic>
      <p:pic>
        <p:nvPicPr>
          <p:cNvPr id="325" name="Google Shape;325;p45"/>
          <p:cNvPicPr preferRelativeResize="0"/>
          <p:nvPr/>
        </p:nvPicPr>
        <p:blipFill>
          <a:blip r:embed="rId5">
            <a:alphaModFix/>
          </a:blip>
          <a:stretch>
            <a:fillRect/>
          </a:stretch>
        </p:blipFill>
        <p:spPr>
          <a:xfrm>
            <a:off x="2448477" y="534263"/>
            <a:ext cx="1576261" cy="4393837"/>
          </a:xfrm>
          <a:prstGeom prst="rect">
            <a:avLst/>
          </a:prstGeom>
          <a:noFill/>
          <a:ln>
            <a:noFill/>
          </a:ln>
        </p:spPr>
      </p:pic>
      <p:pic>
        <p:nvPicPr>
          <p:cNvPr id="326" name="Google Shape;326;p45"/>
          <p:cNvPicPr preferRelativeResize="0"/>
          <p:nvPr/>
        </p:nvPicPr>
        <p:blipFill>
          <a:blip r:embed="rId6">
            <a:alphaModFix/>
          </a:blip>
          <a:stretch>
            <a:fillRect/>
          </a:stretch>
        </p:blipFill>
        <p:spPr>
          <a:xfrm>
            <a:off x="6920478" y="534263"/>
            <a:ext cx="1214022" cy="4393837"/>
          </a:xfrm>
          <a:prstGeom prst="rect">
            <a:avLst/>
          </a:prstGeom>
          <a:noFill/>
          <a:ln>
            <a:noFill/>
          </a:ln>
        </p:spPr>
      </p:pic>
      <p:pic>
        <p:nvPicPr>
          <p:cNvPr id="327" name="Google Shape;327;p45"/>
          <p:cNvPicPr preferRelativeResize="0"/>
          <p:nvPr/>
        </p:nvPicPr>
        <p:blipFill>
          <a:blip r:embed="rId7">
            <a:alphaModFix/>
          </a:blip>
          <a:stretch>
            <a:fillRect/>
          </a:stretch>
        </p:blipFill>
        <p:spPr>
          <a:xfrm>
            <a:off x="5620125" y="572526"/>
            <a:ext cx="1290791" cy="4355574"/>
          </a:xfrm>
          <a:prstGeom prst="rect">
            <a:avLst/>
          </a:prstGeom>
          <a:noFill/>
          <a:ln>
            <a:noFill/>
          </a:ln>
        </p:spPr>
      </p:pic>
      <p:pic>
        <p:nvPicPr>
          <p:cNvPr id="328" name="Google Shape;328;p45"/>
          <p:cNvPicPr preferRelativeResize="0"/>
          <p:nvPr/>
        </p:nvPicPr>
        <p:blipFill>
          <a:blip r:embed="rId8">
            <a:alphaModFix/>
          </a:blip>
          <a:stretch>
            <a:fillRect/>
          </a:stretch>
        </p:blipFill>
        <p:spPr>
          <a:xfrm>
            <a:off x="4034300" y="506800"/>
            <a:ext cx="1576262" cy="4421299"/>
          </a:xfrm>
          <a:prstGeom prst="rect">
            <a:avLst/>
          </a:prstGeom>
          <a:noFill/>
          <a:ln>
            <a:noFill/>
          </a:ln>
        </p:spPr>
      </p:pic>
      <p:sp>
        <p:nvSpPr>
          <p:cNvPr id="329" name="Google Shape;32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from Learning/Memory</a:t>
            </a:r>
            <a:endParaRPr/>
          </a:p>
        </p:txBody>
      </p:sp>
      <p:sp>
        <p:nvSpPr>
          <p:cNvPr id="335" name="Google Shape;335;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8137" lvl="0" marL="457200" rtl="0" algn="l">
              <a:lnSpc>
                <a:spcPct val="80000"/>
              </a:lnSpc>
              <a:spcBef>
                <a:spcPts val="0"/>
              </a:spcBef>
              <a:spcAft>
                <a:spcPts val="0"/>
              </a:spcAft>
              <a:buSzPts val="1725"/>
              <a:buChar char="●"/>
            </a:pPr>
            <a:r>
              <a:rPr lang="en" sz="1725"/>
              <a:t>There’s no one location for memory. In some sense it is everywhere.</a:t>
            </a:r>
            <a:endParaRPr sz="1725"/>
          </a:p>
          <a:p>
            <a:pPr indent="0" lvl="0" marL="457200" rtl="0" algn="l">
              <a:lnSpc>
                <a:spcPct val="80000"/>
              </a:lnSpc>
              <a:spcBef>
                <a:spcPts val="1000"/>
              </a:spcBef>
              <a:spcAft>
                <a:spcPts val="0"/>
              </a:spcAft>
              <a:buNone/>
            </a:pPr>
            <a:r>
              <a:t/>
            </a:r>
            <a:endParaRPr sz="1725"/>
          </a:p>
          <a:p>
            <a:pPr indent="-338137" lvl="0" marL="457200" rtl="0" algn="l">
              <a:lnSpc>
                <a:spcPct val="80000"/>
              </a:lnSpc>
              <a:spcBef>
                <a:spcPts val="1000"/>
              </a:spcBef>
              <a:spcAft>
                <a:spcPts val="0"/>
              </a:spcAft>
              <a:buSzPts val="1725"/>
              <a:buChar char="●"/>
            </a:pPr>
            <a:r>
              <a:rPr lang="en" sz="1725"/>
              <a:t>Memory degrades over time</a:t>
            </a:r>
            <a:endParaRPr sz="1725"/>
          </a:p>
          <a:p>
            <a:pPr indent="0" lvl="0" marL="457200" rtl="0" algn="l">
              <a:lnSpc>
                <a:spcPct val="80000"/>
              </a:lnSpc>
              <a:spcBef>
                <a:spcPts val="1000"/>
              </a:spcBef>
              <a:spcAft>
                <a:spcPts val="0"/>
              </a:spcAft>
              <a:buNone/>
            </a:pPr>
            <a:r>
              <a:t/>
            </a:r>
            <a:endParaRPr sz="1725"/>
          </a:p>
          <a:p>
            <a:pPr indent="-338137" lvl="0" marL="457200" rtl="0" algn="l">
              <a:lnSpc>
                <a:spcPct val="80000"/>
              </a:lnSpc>
              <a:spcBef>
                <a:spcPts val="1000"/>
              </a:spcBef>
              <a:spcAft>
                <a:spcPts val="0"/>
              </a:spcAft>
              <a:buSzPts val="1725"/>
              <a:buChar char="●"/>
            </a:pPr>
            <a:r>
              <a:rPr lang="en" sz="1725"/>
              <a:t>Memory is fallible</a:t>
            </a:r>
            <a:endParaRPr sz="1725"/>
          </a:p>
          <a:p>
            <a:pPr indent="0" lvl="0" marL="457200" rtl="0" algn="l">
              <a:lnSpc>
                <a:spcPct val="80000"/>
              </a:lnSpc>
              <a:spcBef>
                <a:spcPts val="1000"/>
              </a:spcBef>
              <a:spcAft>
                <a:spcPts val="0"/>
              </a:spcAft>
              <a:buNone/>
            </a:pPr>
            <a:r>
              <a:t/>
            </a:r>
            <a:endParaRPr sz="1725"/>
          </a:p>
          <a:p>
            <a:pPr indent="-338137" lvl="0" marL="457200" rtl="0" algn="l">
              <a:lnSpc>
                <a:spcPct val="80000"/>
              </a:lnSpc>
              <a:spcBef>
                <a:spcPts val="1000"/>
              </a:spcBef>
              <a:spcAft>
                <a:spcPts val="0"/>
              </a:spcAft>
              <a:buSzPts val="1725"/>
              <a:buChar char="●"/>
            </a:pPr>
            <a:r>
              <a:rPr lang="en" sz="1725"/>
              <a:t>There’s a lot we just don’t know</a:t>
            </a:r>
            <a:endParaRPr sz="1725"/>
          </a:p>
          <a:p>
            <a:pPr indent="0" lvl="0" marL="0" rtl="0" algn="l">
              <a:lnSpc>
                <a:spcPct val="80000"/>
              </a:lnSpc>
              <a:spcBef>
                <a:spcPts val="1000"/>
              </a:spcBef>
              <a:spcAft>
                <a:spcPts val="1000"/>
              </a:spcAft>
              <a:buSzPts val="688"/>
              <a:buNone/>
            </a:pPr>
            <a:r>
              <a:t/>
            </a:r>
            <a:endParaRPr sz="1725"/>
          </a:p>
        </p:txBody>
      </p:sp>
      <p:sp>
        <p:nvSpPr>
          <p:cNvPr id="336" name="Google Shape;33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Cognitive Science for AI</a:t>
            </a:r>
            <a:endParaRPr/>
          </a:p>
        </p:txBody>
      </p:sp>
      <p:sp>
        <p:nvSpPr>
          <p:cNvPr id="342" name="Google Shape;342;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Vision</a:t>
            </a:r>
            <a:endParaRPr sz="5200"/>
          </a:p>
        </p:txBody>
      </p:sp>
      <p:sp>
        <p:nvSpPr>
          <p:cNvPr id="343" name="Google Shape;34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Vision</a:t>
            </a:r>
            <a:endParaRPr/>
          </a:p>
        </p:txBody>
      </p:sp>
      <p:sp>
        <p:nvSpPr>
          <p:cNvPr id="349" name="Google Shape;34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00000"/>
              </a:lnSpc>
              <a:spcBef>
                <a:spcPts val="0"/>
              </a:spcBef>
              <a:spcAft>
                <a:spcPts val="0"/>
              </a:spcAft>
              <a:buSzPts val="1800"/>
              <a:buChar char="●"/>
            </a:pPr>
            <a:r>
              <a:rPr lang="en"/>
              <a:t>Theory of Color - RGB/CYKZ/</a:t>
            </a:r>
            <a:r>
              <a:rPr lang="en"/>
              <a:t>HSB, Opponent Process</a:t>
            </a:r>
            <a:endParaRPr/>
          </a:p>
          <a:p>
            <a:pPr indent="-342900" lvl="0" marL="457200" rtl="0" algn="l">
              <a:lnSpc>
                <a:spcPct val="100000"/>
              </a:lnSpc>
              <a:spcBef>
                <a:spcPts val="0"/>
              </a:spcBef>
              <a:spcAft>
                <a:spcPts val="0"/>
              </a:spcAft>
              <a:buSzPts val="1800"/>
              <a:buChar char="●"/>
            </a:pPr>
            <a:r>
              <a:rPr lang="en"/>
              <a:t>Edge/Feature Detection - Hubel and Wiesel</a:t>
            </a:r>
            <a:endParaRPr/>
          </a:p>
          <a:p>
            <a:pPr indent="-342900" lvl="0" marL="457200" rtl="0" algn="l">
              <a:lnSpc>
                <a:spcPct val="100000"/>
              </a:lnSpc>
              <a:spcBef>
                <a:spcPts val="0"/>
              </a:spcBef>
              <a:spcAft>
                <a:spcPts val="0"/>
              </a:spcAft>
              <a:buSzPts val="1800"/>
              <a:buChar char="●"/>
            </a:pPr>
            <a:r>
              <a:rPr lang="en"/>
              <a:t>Object Recognition, Tracking, Surface Reconstruction</a:t>
            </a:r>
            <a:endParaRPr/>
          </a:p>
          <a:p>
            <a:pPr indent="-342900" lvl="0" marL="457200" rtl="0" algn="l">
              <a:lnSpc>
                <a:spcPct val="100000"/>
              </a:lnSpc>
              <a:spcBef>
                <a:spcPts val="0"/>
              </a:spcBef>
              <a:spcAft>
                <a:spcPts val="0"/>
              </a:spcAft>
              <a:buSzPts val="1800"/>
              <a:buChar char="●"/>
            </a:pPr>
            <a:r>
              <a:rPr lang="en"/>
              <a:t>3D representation</a:t>
            </a:r>
            <a:endParaRPr/>
          </a:p>
          <a:p>
            <a:pPr indent="-342900" lvl="0" marL="457200" rtl="0" algn="l">
              <a:lnSpc>
                <a:spcPct val="100000"/>
              </a:lnSpc>
              <a:spcBef>
                <a:spcPts val="0"/>
              </a:spcBef>
              <a:spcAft>
                <a:spcPts val="0"/>
              </a:spcAft>
              <a:buSzPts val="1800"/>
              <a:buChar char="●"/>
            </a:pPr>
            <a:r>
              <a:rPr lang="en"/>
              <a:t>Optical Illusions - shows where mechanisms aren’t perfect</a:t>
            </a:r>
            <a:endParaRPr/>
          </a:p>
          <a:p>
            <a:pPr indent="-342900" lvl="0" marL="457200" rtl="0" algn="l">
              <a:lnSpc>
                <a:spcPct val="100000"/>
              </a:lnSpc>
              <a:spcBef>
                <a:spcPts val="0"/>
              </a:spcBef>
              <a:spcAft>
                <a:spcPts val="0"/>
              </a:spcAft>
              <a:buSzPts val="1800"/>
              <a:buChar char="●"/>
            </a:pPr>
            <a:r>
              <a:rPr lang="en"/>
              <a:t>Special downstream processing</a:t>
            </a:r>
            <a:endParaRPr/>
          </a:p>
          <a:p>
            <a:pPr indent="-342900" lvl="1" marL="914400" rtl="0" algn="l">
              <a:lnSpc>
                <a:spcPct val="100000"/>
              </a:lnSpc>
              <a:spcBef>
                <a:spcPts val="0"/>
              </a:spcBef>
              <a:spcAft>
                <a:spcPts val="0"/>
              </a:spcAft>
              <a:buSzPts val="1800"/>
              <a:buChar char="○"/>
            </a:pPr>
            <a:r>
              <a:rPr lang="en" sz="1800"/>
              <a:t>Dorsal Stream - movement, attention, tracking V2,V5/MT,V6/DM</a:t>
            </a:r>
            <a:endParaRPr sz="1800"/>
          </a:p>
          <a:p>
            <a:pPr indent="-342900" lvl="1" marL="914400" rtl="0" algn="l">
              <a:lnSpc>
                <a:spcPct val="100000"/>
              </a:lnSpc>
              <a:spcBef>
                <a:spcPts val="0"/>
              </a:spcBef>
              <a:spcAft>
                <a:spcPts val="0"/>
              </a:spcAft>
              <a:buSzPts val="1800"/>
              <a:buChar char="○"/>
            </a:pPr>
            <a:r>
              <a:rPr lang="en" sz="1800"/>
              <a:t>Ventral Stream - V4, form and object recognition</a:t>
            </a:r>
            <a:endParaRPr sz="1800"/>
          </a:p>
          <a:p>
            <a:pPr indent="-342900" lvl="1" marL="914400" rtl="0" algn="l">
              <a:lnSpc>
                <a:spcPct val="100000"/>
              </a:lnSpc>
              <a:spcBef>
                <a:spcPts val="0"/>
              </a:spcBef>
              <a:spcAft>
                <a:spcPts val="0"/>
              </a:spcAft>
              <a:buSzPts val="1800"/>
              <a:buChar char="○"/>
            </a:pPr>
            <a:r>
              <a:rPr lang="en" sz="1800"/>
              <a:t>Facial recognition</a:t>
            </a:r>
            <a:endParaRPr sz="1800"/>
          </a:p>
          <a:p>
            <a:pPr indent="-342900" lvl="2" marL="1371600" rtl="0" algn="l">
              <a:lnSpc>
                <a:spcPct val="100000"/>
              </a:lnSpc>
              <a:spcBef>
                <a:spcPts val="0"/>
              </a:spcBef>
              <a:spcAft>
                <a:spcPts val="0"/>
              </a:spcAft>
              <a:buSzPts val="1800"/>
              <a:buChar char="■"/>
            </a:pPr>
            <a:r>
              <a:rPr lang="en" sz="1800"/>
              <a:t>Fusiform Face Area (FFA): inferior temporal, fusiform gyrus</a:t>
            </a:r>
            <a:endParaRPr sz="1800"/>
          </a:p>
          <a:p>
            <a:pPr indent="-342900" lvl="1" marL="914400" rtl="0" algn="l">
              <a:lnSpc>
                <a:spcPct val="100000"/>
              </a:lnSpc>
              <a:spcBef>
                <a:spcPts val="0"/>
              </a:spcBef>
              <a:spcAft>
                <a:spcPts val="0"/>
              </a:spcAft>
              <a:buSzPts val="1800"/>
              <a:buChar char="○"/>
            </a:pPr>
            <a:r>
              <a:rPr lang="en" sz="1800"/>
              <a:t>Buildings and places</a:t>
            </a:r>
            <a:endParaRPr sz="1800"/>
          </a:p>
          <a:p>
            <a:pPr indent="-342900" lvl="2" marL="1371600" rtl="0" algn="l">
              <a:lnSpc>
                <a:spcPct val="100000"/>
              </a:lnSpc>
              <a:spcBef>
                <a:spcPts val="0"/>
              </a:spcBef>
              <a:spcAft>
                <a:spcPts val="0"/>
              </a:spcAft>
              <a:buSzPts val="1800"/>
              <a:buChar char="■"/>
            </a:pPr>
            <a:r>
              <a:rPr lang="en" sz="1800"/>
              <a:t>Parahippocampal Place Area (PPA): medial temporal lobe</a:t>
            </a:r>
            <a:endParaRPr sz="1800"/>
          </a:p>
          <a:p>
            <a:pPr indent="-342900" lvl="1" marL="914400" rtl="0" algn="l">
              <a:lnSpc>
                <a:spcPct val="100000"/>
              </a:lnSpc>
              <a:spcBef>
                <a:spcPts val="0"/>
              </a:spcBef>
              <a:spcAft>
                <a:spcPts val="0"/>
              </a:spcAft>
              <a:buSzPts val="1800"/>
              <a:buChar char="○"/>
            </a:pPr>
            <a:r>
              <a:rPr lang="en" sz="1800"/>
              <a:t>Reading</a:t>
            </a:r>
            <a:endParaRPr sz="1800"/>
          </a:p>
        </p:txBody>
      </p:sp>
      <p:sp>
        <p:nvSpPr>
          <p:cNvPr id="350" name="Google Shape;35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txBox="1"/>
          <p:nvPr/>
        </p:nvSpPr>
        <p:spPr>
          <a:xfrm>
            <a:off x="3821475" y="4789500"/>
            <a:ext cx="5629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https://www.verywellmind.com/gestalt-laws-of-perceptual-organization-2795835</a:t>
            </a:r>
            <a:r>
              <a:rPr lang="en" sz="1100"/>
              <a:t> </a:t>
            </a:r>
            <a:endParaRPr sz="1100"/>
          </a:p>
        </p:txBody>
      </p:sp>
      <p:pic>
        <p:nvPicPr>
          <p:cNvPr id="356" name="Google Shape;356;p49"/>
          <p:cNvPicPr preferRelativeResize="0"/>
          <p:nvPr/>
        </p:nvPicPr>
        <p:blipFill>
          <a:blip r:embed="rId4">
            <a:alphaModFix/>
          </a:blip>
          <a:stretch>
            <a:fillRect/>
          </a:stretch>
        </p:blipFill>
        <p:spPr>
          <a:xfrm>
            <a:off x="899800" y="0"/>
            <a:ext cx="7143750" cy="4762500"/>
          </a:xfrm>
          <a:prstGeom prst="rect">
            <a:avLst/>
          </a:prstGeom>
          <a:noFill/>
          <a:ln>
            <a:noFill/>
          </a:ln>
        </p:spPr>
      </p:pic>
      <p:sp>
        <p:nvSpPr>
          <p:cNvPr id="357" name="Google Shape;35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8" name="Google Shape;358;p49"/>
          <p:cNvPicPr preferRelativeResize="0"/>
          <p:nvPr/>
        </p:nvPicPr>
        <p:blipFill>
          <a:blip r:embed="rId5">
            <a:alphaModFix/>
          </a:blip>
          <a:stretch>
            <a:fillRect/>
          </a:stretch>
        </p:blipFill>
        <p:spPr>
          <a:xfrm>
            <a:off x="1584450" y="823075"/>
            <a:ext cx="1198675" cy="304750"/>
          </a:xfrm>
          <a:prstGeom prst="rect">
            <a:avLst/>
          </a:prstGeom>
          <a:noFill/>
          <a:ln>
            <a:noFill/>
          </a:ln>
        </p:spPr>
      </p:pic>
      <p:pic>
        <p:nvPicPr>
          <p:cNvPr id="359" name="Google Shape;359;p49"/>
          <p:cNvPicPr preferRelativeResize="0"/>
          <p:nvPr/>
        </p:nvPicPr>
        <p:blipFill>
          <a:blip r:embed="rId6">
            <a:alphaModFix/>
          </a:blip>
          <a:stretch>
            <a:fillRect/>
          </a:stretch>
        </p:blipFill>
        <p:spPr>
          <a:xfrm>
            <a:off x="1584450" y="1572500"/>
            <a:ext cx="1260325" cy="304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Cognitive Science for AI</a:t>
            </a:r>
            <a:endParaRPr/>
          </a:p>
        </p:txBody>
      </p:sp>
      <p:sp>
        <p:nvSpPr>
          <p:cNvPr id="365" name="Google Shape;365;p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Language</a:t>
            </a:r>
            <a:endParaRPr sz="5200"/>
          </a:p>
        </p:txBody>
      </p:sp>
      <p:sp>
        <p:nvSpPr>
          <p:cNvPr id="366" name="Google Shape;366;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a:t>
            </a:r>
            <a:endParaRPr/>
          </a:p>
        </p:txBody>
      </p:sp>
      <p:sp>
        <p:nvSpPr>
          <p:cNvPr id="372" name="Google Shape;372;p51"/>
          <p:cNvSpPr txBox="1"/>
          <p:nvPr>
            <p:ph idx="1" type="body"/>
          </p:nvPr>
        </p:nvSpPr>
        <p:spPr>
          <a:xfrm>
            <a:off x="241225" y="1276150"/>
            <a:ext cx="8520600" cy="3354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2200"/>
              <a:t>Complex sound waves converted to meaning </a:t>
            </a:r>
            <a:endParaRPr sz="2200"/>
          </a:p>
          <a:p>
            <a:pPr indent="0" lvl="0" marL="0" rtl="0" algn="l">
              <a:lnSpc>
                <a:spcPct val="80000"/>
              </a:lnSpc>
              <a:spcBef>
                <a:spcPts val="1000"/>
              </a:spcBef>
              <a:spcAft>
                <a:spcPts val="0"/>
              </a:spcAft>
              <a:buNone/>
            </a:pPr>
            <a:r>
              <a:t/>
            </a:r>
            <a:endParaRPr sz="2200"/>
          </a:p>
          <a:p>
            <a:pPr indent="-368300" lvl="0" marL="457200" rtl="0" algn="l">
              <a:lnSpc>
                <a:spcPct val="80000"/>
              </a:lnSpc>
              <a:spcBef>
                <a:spcPts val="1000"/>
              </a:spcBef>
              <a:spcAft>
                <a:spcPts val="0"/>
              </a:spcAft>
              <a:buSzPts val="2200"/>
              <a:buChar char="●"/>
            </a:pPr>
            <a:r>
              <a:rPr lang="en" sz="2200"/>
              <a:t>Form</a:t>
            </a:r>
            <a:endParaRPr sz="2200"/>
          </a:p>
          <a:p>
            <a:pPr indent="-368300" lvl="1" marL="914400" rtl="0" algn="l">
              <a:lnSpc>
                <a:spcPct val="80000"/>
              </a:lnSpc>
              <a:spcBef>
                <a:spcPts val="0"/>
              </a:spcBef>
              <a:spcAft>
                <a:spcPts val="0"/>
              </a:spcAft>
              <a:buSzPts val="2200"/>
              <a:buChar char="○"/>
            </a:pPr>
            <a:r>
              <a:rPr lang="en" sz="2200"/>
              <a:t>Phonology - language specific perception and production</a:t>
            </a:r>
            <a:endParaRPr sz="2200"/>
          </a:p>
          <a:p>
            <a:pPr indent="-368300" lvl="1" marL="914400" rtl="0" algn="l">
              <a:lnSpc>
                <a:spcPct val="80000"/>
              </a:lnSpc>
              <a:spcBef>
                <a:spcPts val="0"/>
              </a:spcBef>
              <a:spcAft>
                <a:spcPts val="0"/>
              </a:spcAft>
              <a:buSzPts val="2200"/>
              <a:buChar char="○"/>
            </a:pPr>
            <a:r>
              <a:rPr lang="en" sz="2200"/>
              <a:t>Morphology/Syntax - how to put words together</a:t>
            </a:r>
            <a:endParaRPr sz="2200"/>
          </a:p>
          <a:p>
            <a:pPr indent="0" lvl="0" marL="914400" rtl="0" algn="l">
              <a:lnSpc>
                <a:spcPct val="80000"/>
              </a:lnSpc>
              <a:spcBef>
                <a:spcPts val="1000"/>
              </a:spcBef>
              <a:spcAft>
                <a:spcPts val="0"/>
              </a:spcAft>
              <a:buNone/>
            </a:pPr>
            <a:r>
              <a:t/>
            </a:r>
            <a:endParaRPr sz="2200"/>
          </a:p>
          <a:p>
            <a:pPr indent="-368300" lvl="0" marL="457200" rtl="0" algn="l">
              <a:lnSpc>
                <a:spcPct val="80000"/>
              </a:lnSpc>
              <a:spcBef>
                <a:spcPts val="1000"/>
              </a:spcBef>
              <a:spcAft>
                <a:spcPts val="0"/>
              </a:spcAft>
              <a:buSzPts val="2200"/>
              <a:buChar char="●"/>
            </a:pPr>
            <a:r>
              <a:rPr lang="en" sz="2200"/>
              <a:t>Meaning</a:t>
            </a:r>
            <a:endParaRPr sz="2200"/>
          </a:p>
          <a:p>
            <a:pPr indent="-368300" lvl="1" marL="914400" rtl="0" algn="l">
              <a:lnSpc>
                <a:spcPct val="80000"/>
              </a:lnSpc>
              <a:spcBef>
                <a:spcPts val="0"/>
              </a:spcBef>
              <a:spcAft>
                <a:spcPts val="0"/>
              </a:spcAft>
              <a:buSzPts val="2200"/>
              <a:buChar char="○"/>
            </a:pPr>
            <a:r>
              <a:rPr lang="en" sz="2200"/>
              <a:t>Lexicon - word meaning, associations</a:t>
            </a:r>
            <a:endParaRPr sz="2200"/>
          </a:p>
          <a:p>
            <a:pPr indent="-368300" lvl="1" marL="914400" rtl="0" algn="l">
              <a:lnSpc>
                <a:spcPct val="80000"/>
              </a:lnSpc>
              <a:spcBef>
                <a:spcPts val="0"/>
              </a:spcBef>
              <a:spcAft>
                <a:spcPts val="0"/>
              </a:spcAft>
              <a:buSzPts val="2200"/>
              <a:buChar char="○"/>
            </a:pPr>
            <a:r>
              <a:rPr lang="en" sz="2200"/>
              <a:t>Semantics - the sentence, logic, relations</a:t>
            </a:r>
            <a:endParaRPr sz="2200"/>
          </a:p>
          <a:p>
            <a:pPr indent="-368300" lvl="1" marL="914400" rtl="0" algn="l">
              <a:lnSpc>
                <a:spcPct val="80000"/>
              </a:lnSpc>
              <a:spcBef>
                <a:spcPts val="0"/>
              </a:spcBef>
              <a:spcAft>
                <a:spcPts val="0"/>
              </a:spcAft>
              <a:buSzPts val="2200"/>
              <a:buChar char="○"/>
            </a:pPr>
            <a:r>
              <a:rPr lang="en" sz="2200"/>
              <a:t>Pragmatics - what you really mean in context</a:t>
            </a:r>
            <a:endParaRPr sz="2200"/>
          </a:p>
          <a:p>
            <a:pPr indent="-368300" lvl="1" marL="914400" rtl="0" algn="l">
              <a:lnSpc>
                <a:spcPct val="80000"/>
              </a:lnSpc>
              <a:spcBef>
                <a:spcPts val="0"/>
              </a:spcBef>
              <a:spcAft>
                <a:spcPts val="0"/>
              </a:spcAft>
              <a:buSzPts val="2200"/>
              <a:buChar char="○"/>
            </a:pPr>
            <a:r>
              <a:rPr lang="en" sz="2200"/>
              <a:t>Discourse Analysis - mental model, pronoun resolution</a:t>
            </a:r>
            <a:endParaRPr sz="2200"/>
          </a:p>
          <a:p>
            <a:pPr indent="0" lvl="0" marL="457200" rtl="0" algn="l">
              <a:lnSpc>
                <a:spcPct val="80000"/>
              </a:lnSpc>
              <a:spcBef>
                <a:spcPts val="1000"/>
              </a:spcBef>
              <a:spcAft>
                <a:spcPts val="1000"/>
              </a:spcAft>
              <a:buNone/>
            </a:pPr>
            <a:r>
              <a:t/>
            </a:r>
            <a:endParaRPr sz="2200"/>
          </a:p>
        </p:txBody>
      </p:sp>
      <p:sp>
        <p:nvSpPr>
          <p:cNvPr id="373" name="Google Shape;37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2"/>
          <p:cNvSpPr txBox="1"/>
          <p:nvPr>
            <p:ph type="title"/>
          </p:nvPr>
        </p:nvSpPr>
        <p:spPr>
          <a:xfrm>
            <a:off x="311700" y="228775"/>
            <a:ext cx="287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Phonology</a:t>
            </a:r>
            <a:endParaRPr/>
          </a:p>
        </p:txBody>
      </p:sp>
      <p:pic>
        <p:nvPicPr>
          <p:cNvPr id="379" name="Google Shape;379;p52"/>
          <p:cNvPicPr preferRelativeResize="0"/>
          <p:nvPr/>
        </p:nvPicPr>
        <p:blipFill>
          <a:blip r:embed="rId3">
            <a:alphaModFix/>
          </a:blip>
          <a:stretch>
            <a:fillRect/>
          </a:stretch>
        </p:blipFill>
        <p:spPr>
          <a:xfrm>
            <a:off x="4751875" y="1222150"/>
            <a:ext cx="4214444" cy="3598250"/>
          </a:xfrm>
          <a:prstGeom prst="rect">
            <a:avLst/>
          </a:prstGeom>
          <a:noFill/>
          <a:ln>
            <a:noFill/>
          </a:ln>
        </p:spPr>
      </p:pic>
      <p:sp>
        <p:nvSpPr>
          <p:cNvPr id="380" name="Google Shape;380;p52"/>
          <p:cNvSpPr txBox="1"/>
          <p:nvPr/>
        </p:nvSpPr>
        <p:spPr>
          <a:xfrm>
            <a:off x="5153213" y="4820400"/>
            <a:ext cx="330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https://home.cc.umanitoba.ca/~krussll/138/sec5/vowels1.htm</a:t>
            </a:r>
            <a:endParaRPr sz="900"/>
          </a:p>
          <a:p>
            <a:pPr indent="0" lvl="0" marL="0" rtl="0" algn="l">
              <a:spcBef>
                <a:spcPts val="0"/>
              </a:spcBef>
              <a:spcAft>
                <a:spcPts val="0"/>
              </a:spcAft>
              <a:buNone/>
            </a:pPr>
            <a:r>
              <a:t/>
            </a:r>
            <a:endParaRPr sz="900"/>
          </a:p>
        </p:txBody>
      </p:sp>
      <p:pic>
        <p:nvPicPr>
          <p:cNvPr id="381" name="Google Shape;381;p52"/>
          <p:cNvPicPr preferRelativeResize="0"/>
          <p:nvPr/>
        </p:nvPicPr>
        <p:blipFill>
          <a:blip r:embed="rId5">
            <a:alphaModFix/>
          </a:blip>
          <a:stretch>
            <a:fillRect/>
          </a:stretch>
        </p:blipFill>
        <p:spPr>
          <a:xfrm>
            <a:off x="70125" y="865375"/>
            <a:ext cx="4681751" cy="3784526"/>
          </a:xfrm>
          <a:prstGeom prst="rect">
            <a:avLst/>
          </a:prstGeom>
          <a:noFill/>
          <a:ln>
            <a:noFill/>
          </a:ln>
        </p:spPr>
      </p:pic>
      <p:sp>
        <p:nvSpPr>
          <p:cNvPr id="382" name="Google Shape;382;p52"/>
          <p:cNvSpPr txBox="1"/>
          <p:nvPr/>
        </p:nvSpPr>
        <p:spPr>
          <a:xfrm>
            <a:off x="4949750" y="801475"/>
            <a:ext cx="42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IPA - International Phonetic Alphabet</a:t>
            </a:r>
            <a:endParaRPr>
              <a:solidFill>
                <a:schemeClr val="dk2"/>
              </a:solidFill>
            </a:endParaRPr>
          </a:p>
        </p:txBody>
      </p:sp>
      <p:sp>
        <p:nvSpPr>
          <p:cNvPr id="383" name="Google Shape;383;p52"/>
          <p:cNvSpPr txBox="1"/>
          <p:nvPr/>
        </p:nvSpPr>
        <p:spPr>
          <a:xfrm>
            <a:off x="311700" y="4649900"/>
            <a:ext cx="5073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Formant bands for vowels</a:t>
            </a:r>
            <a:endParaRPr sz="1500">
              <a:solidFill>
                <a:schemeClr val="dk2"/>
              </a:solidFill>
            </a:endParaRPr>
          </a:p>
        </p:txBody>
      </p:sp>
      <p:cxnSp>
        <p:nvCxnSpPr>
          <p:cNvPr id="384" name="Google Shape;384;p52"/>
          <p:cNvCxnSpPr/>
          <p:nvPr/>
        </p:nvCxnSpPr>
        <p:spPr>
          <a:xfrm flipH="1" rot="10800000">
            <a:off x="2924050" y="3470150"/>
            <a:ext cx="5583900" cy="669300"/>
          </a:xfrm>
          <a:prstGeom prst="straightConnector1">
            <a:avLst/>
          </a:prstGeom>
          <a:noFill/>
          <a:ln cap="flat" cmpd="sng" w="28575">
            <a:solidFill>
              <a:srgbClr val="EA9999"/>
            </a:solidFill>
            <a:prstDash val="solid"/>
            <a:round/>
            <a:headEnd len="med" w="med" type="none"/>
            <a:tailEnd len="med" w="med" type="triangle"/>
          </a:ln>
        </p:spPr>
      </p:cxnSp>
      <p:cxnSp>
        <p:nvCxnSpPr>
          <p:cNvPr id="385" name="Google Shape;385;p52"/>
          <p:cNvCxnSpPr/>
          <p:nvPr/>
        </p:nvCxnSpPr>
        <p:spPr>
          <a:xfrm flipH="1" rot="10800000">
            <a:off x="1400375" y="2333975"/>
            <a:ext cx="4623900" cy="1946400"/>
          </a:xfrm>
          <a:prstGeom prst="straightConnector1">
            <a:avLst/>
          </a:prstGeom>
          <a:noFill/>
          <a:ln cap="flat" cmpd="sng" w="28575">
            <a:solidFill>
              <a:srgbClr val="EA9999"/>
            </a:solidFill>
            <a:prstDash val="solid"/>
            <a:round/>
            <a:headEnd len="med" w="med" type="none"/>
            <a:tailEnd len="med" w="med" type="triangle"/>
          </a:ln>
        </p:spPr>
      </p:cxnSp>
      <p:cxnSp>
        <p:nvCxnSpPr>
          <p:cNvPr id="386" name="Google Shape;386;p52"/>
          <p:cNvCxnSpPr/>
          <p:nvPr/>
        </p:nvCxnSpPr>
        <p:spPr>
          <a:xfrm flipH="1" rot="10800000">
            <a:off x="1197800" y="3787200"/>
            <a:ext cx="8700" cy="396300"/>
          </a:xfrm>
          <a:prstGeom prst="straightConnector1">
            <a:avLst/>
          </a:prstGeom>
          <a:noFill/>
          <a:ln cap="flat" cmpd="sng" w="28575">
            <a:solidFill>
              <a:srgbClr val="EA9999"/>
            </a:solidFill>
            <a:prstDash val="solid"/>
            <a:round/>
            <a:headEnd len="med" w="med" type="none"/>
            <a:tailEnd len="med" w="med" type="triangle"/>
          </a:ln>
        </p:spPr>
      </p:cxnSp>
      <p:cxnSp>
        <p:nvCxnSpPr>
          <p:cNvPr id="387" name="Google Shape;387;p52"/>
          <p:cNvCxnSpPr/>
          <p:nvPr/>
        </p:nvCxnSpPr>
        <p:spPr>
          <a:xfrm flipH="1" rot="10800000">
            <a:off x="2783125" y="3787075"/>
            <a:ext cx="26400" cy="264300"/>
          </a:xfrm>
          <a:prstGeom prst="straightConnector1">
            <a:avLst/>
          </a:prstGeom>
          <a:noFill/>
          <a:ln cap="flat" cmpd="sng" w="28575">
            <a:solidFill>
              <a:srgbClr val="EA9999"/>
            </a:solidFill>
            <a:prstDash val="solid"/>
            <a:round/>
            <a:headEnd len="med" w="med" type="none"/>
            <a:tailEnd len="med" w="med" type="triangle"/>
          </a:ln>
        </p:spPr>
      </p:cxnSp>
      <p:sp>
        <p:nvSpPr>
          <p:cNvPr id="388" name="Google Shape;38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ph type="title"/>
          </p:nvPr>
        </p:nvSpPr>
        <p:spPr>
          <a:xfrm>
            <a:off x="276475" y="66300"/>
            <a:ext cx="335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Syntax/Morphology</a:t>
            </a:r>
            <a:endParaRPr/>
          </a:p>
        </p:txBody>
      </p:sp>
      <p:pic>
        <p:nvPicPr>
          <p:cNvPr id="394" name="Google Shape;394;p53"/>
          <p:cNvPicPr preferRelativeResize="0"/>
          <p:nvPr/>
        </p:nvPicPr>
        <p:blipFill>
          <a:blip r:embed="rId3">
            <a:alphaModFix/>
          </a:blip>
          <a:stretch>
            <a:fillRect/>
          </a:stretch>
        </p:blipFill>
        <p:spPr>
          <a:xfrm>
            <a:off x="3664850" y="639000"/>
            <a:ext cx="5335574" cy="3441600"/>
          </a:xfrm>
          <a:prstGeom prst="rect">
            <a:avLst/>
          </a:prstGeom>
          <a:noFill/>
          <a:ln>
            <a:noFill/>
          </a:ln>
        </p:spPr>
      </p:pic>
      <p:sp>
        <p:nvSpPr>
          <p:cNvPr id="395" name="Google Shape;395;p53"/>
          <p:cNvSpPr txBox="1"/>
          <p:nvPr/>
        </p:nvSpPr>
        <p:spPr>
          <a:xfrm>
            <a:off x="731000" y="1037100"/>
            <a:ext cx="2969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Parse Tree Grammars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 -&gt; NP VP</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NP -&gt; (D) N (PP)</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PP -&gt; Prep NP</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 -&gt; the | this | that | a | an </a:t>
            </a:r>
            <a:endParaRPr>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N -&gt; crew | Mars | spaceship</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Prep -&gt; of | in | from</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VP -&gt; V NP</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V -&gt; repair | repairs | repaired</a:t>
            </a:r>
            <a:endParaRPr>
              <a:latin typeface="Open Sans"/>
              <a:ea typeface="Open Sans"/>
              <a:cs typeface="Open Sans"/>
              <a:sym typeface="Open Sans"/>
            </a:endParaRPr>
          </a:p>
        </p:txBody>
      </p:sp>
      <p:sp>
        <p:nvSpPr>
          <p:cNvPr id="396" name="Google Shape;396;p53"/>
          <p:cNvSpPr txBox="1"/>
          <p:nvPr/>
        </p:nvSpPr>
        <p:spPr>
          <a:xfrm>
            <a:off x="4007375" y="4820400"/>
            <a:ext cx="596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https://ecampusontario.pressbooks.pub/essentialsoflinguistics2/chapter/from-constituency-to-tree-diagrams/</a:t>
            </a:r>
            <a:endParaRPr sz="900"/>
          </a:p>
        </p:txBody>
      </p:sp>
      <p:sp>
        <p:nvSpPr>
          <p:cNvPr id="397" name="Google Shape;397;p53"/>
          <p:cNvSpPr txBox="1"/>
          <p:nvPr/>
        </p:nvSpPr>
        <p:spPr>
          <a:xfrm>
            <a:off x="2254675" y="3897000"/>
            <a:ext cx="2510100" cy="9234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200">
                <a:solidFill>
                  <a:schemeClr val="dk2"/>
                </a:solidFill>
                <a:latin typeface="Open Sans"/>
                <a:ea typeface="Open Sans"/>
                <a:cs typeface="Open Sans"/>
                <a:sym typeface="Open Sans"/>
              </a:rPr>
              <a:t>singular	plural</a:t>
            </a:r>
            <a:endParaRPr sz="1200">
              <a:solidFill>
                <a:schemeClr val="dk2"/>
              </a:solidFill>
              <a:latin typeface="Open Sans"/>
              <a:ea typeface="Open Sans"/>
              <a:cs typeface="Open Sans"/>
              <a:sym typeface="Open Sans"/>
            </a:endParaRPr>
          </a:p>
          <a:p>
            <a:pPr indent="0" lvl="0" marL="0" rtl="0" algn="l">
              <a:spcBef>
                <a:spcPts val="0"/>
              </a:spcBef>
              <a:spcAft>
                <a:spcPts val="0"/>
              </a:spcAft>
              <a:buNone/>
            </a:pPr>
            <a:r>
              <a:rPr lang="en" sz="1200">
                <a:solidFill>
                  <a:schemeClr val="dk2"/>
                </a:solidFill>
                <a:latin typeface="Open Sans"/>
                <a:ea typeface="Open Sans"/>
                <a:cs typeface="Open Sans"/>
                <a:sym typeface="Open Sans"/>
              </a:rPr>
              <a:t>1st	tengo		tenemos</a:t>
            </a:r>
            <a:endParaRPr sz="1200">
              <a:solidFill>
                <a:schemeClr val="dk2"/>
              </a:solidFill>
              <a:latin typeface="Open Sans"/>
              <a:ea typeface="Open Sans"/>
              <a:cs typeface="Open Sans"/>
              <a:sym typeface="Open Sans"/>
            </a:endParaRPr>
          </a:p>
          <a:p>
            <a:pPr indent="0" lvl="0" marL="0" rtl="0" algn="l">
              <a:spcBef>
                <a:spcPts val="0"/>
              </a:spcBef>
              <a:spcAft>
                <a:spcPts val="0"/>
              </a:spcAft>
              <a:buNone/>
            </a:pPr>
            <a:r>
              <a:rPr lang="en" sz="1200">
                <a:solidFill>
                  <a:schemeClr val="dk2"/>
                </a:solidFill>
                <a:latin typeface="Open Sans"/>
                <a:ea typeface="Open Sans"/>
                <a:cs typeface="Open Sans"/>
                <a:sym typeface="Open Sans"/>
              </a:rPr>
              <a:t>2nd	tienes		tienen</a:t>
            </a:r>
            <a:endParaRPr sz="1200">
              <a:solidFill>
                <a:schemeClr val="dk2"/>
              </a:solidFill>
              <a:latin typeface="Open Sans"/>
              <a:ea typeface="Open Sans"/>
              <a:cs typeface="Open Sans"/>
              <a:sym typeface="Open Sans"/>
            </a:endParaRPr>
          </a:p>
          <a:p>
            <a:pPr indent="0" lvl="0" marL="0" rtl="0" algn="l">
              <a:spcBef>
                <a:spcPts val="0"/>
              </a:spcBef>
              <a:spcAft>
                <a:spcPts val="0"/>
              </a:spcAft>
              <a:buNone/>
            </a:pPr>
            <a:r>
              <a:rPr lang="en" sz="1200">
                <a:solidFill>
                  <a:schemeClr val="dk2"/>
                </a:solidFill>
                <a:latin typeface="Open Sans"/>
                <a:ea typeface="Open Sans"/>
                <a:cs typeface="Open Sans"/>
                <a:sym typeface="Open Sans"/>
              </a:rPr>
              <a:t>3rd	tiene		tienen</a:t>
            </a:r>
            <a:endParaRPr sz="1200">
              <a:solidFill>
                <a:schemeClr val="dk2"/>
              </a:solidFill>
              <a:latin typeface="Open Sans"/>
              <a:ea typeface="Open Sans"/>
              <a:cs typeface="Open Sans"/>
              <a:sym typeface="Open Sans"/>
            </a:endParaRPr>
          </a:p>
        </p:txBody>
      </p:sp>
      <p:sp>
        <p:nvSpPr>
          <p:cNvPr id="398" name="Google Shape;398;p53"/>
          <p:cNvSpPr txBox="1"/>
          <p:nvPr/>
        </p:nvSpPr>
        <p:spPr>
          <a:xfrm>
            <a:off x="731000" y="3910475"/>
            <a:ext cx="507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Inflection - to have</a:t>
            </a:r>
            <a:endParaRPr sz="1200">
              <a:solidFill>
                <a:schemeClr val="dk2"/>
              </a:solidFill>
            </a:endParaRPr>
          </a:p>
        </p:txBody>
      </p:sp>
      <p:sp>
        <p:nvSpPr>
          <p:cNvPr id="399" name="Google Shape;399;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9" st="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 name="Shape 76"/>
        <p:cNvGrpSpPr/>
        <p:nvPr/>
      </p:nvGrpSpPr>
      <p:grpSpPr>
        <a:xfrm>
          <a:off x="0" y="0"/>
          <a:ext cx="0" cy="0"/>
          <a:chOff x="0" y="0"/>
          <a:chExt cx="0" cy="0"/>
        </a:xfrm>
      </p:grpSpPr>
      <p:sp>
        <p:nvSpPr>
          <p:cNvPr id="77" name="Google Shape;7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Who/What is intelligent?</a:t>
            </a:r>
            <a:endParaRPr/>
          </a:p>
        </p:txBody>
      </p:sp>
      <p:sp>
        <p:nvSpPr>
          <p:cNvPr id="78" name="Google Shape;7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08610" lvl="0" marL="457200" rtl="0" algn="l">
              <a:lnSpc>
                <a:spcPct val="100000"/>
              </a:lnSpc>
              <a:spcBef>
                <a:spcPts val="0"/>
              </a:spcBef>
              <a:spcAft>
                <a:spcPts val="0"/>
              </a:spcAft>
              <a:buSzPct val="100000"/>
              <a:buChar char="●"/>
            </a:pPr>
            <a:r>
              <a:rPr lang="en"/>
              <a:t>Rocks</a:t>
            </a:r>
            <a:r>
              <a:rPr lang="en"/>
              <a:t>? Sand?</a:t>
            </a:r>
            <a:endParaRPr/>
          </a:p>
          <a:p>
            <a:pPr indent="-308610" lvl="0" marL="457200" rtl="0" algn="l">
              <a:lnSpc>
                <a:spcPct val="100000"/>
              </a:lnSpc>
              <a:spcBef>
                <a:spcPts val="0"/>
              </a:spcBef>
              <a:spcAft>
                <a:spcPts val="0"/>
              </a:spcAft>
              <a:buSzPct val="100000"/>
              <a:buChar char="●"/>
            </a:pPr>
            <a:r>
              <a:rPr lang="en"/>
              <a:t>Silicon?</a:t>
            </a:r>
            <a:endParaRPr/>
          </a:p>
          <a:p>
            <a:pPr indent="-308610" lvl="0" marL="457200" rtl="0" algn="l">
              <a:lnSpc>
                <a:spcPct val="100000"/>
              </a:lnSpc>
              <a:spcBef>
                <a:spcPts val="0"/>
              </a:spcBef>
              <a:spcAft>
                <a:spcPts val="0"/>
              </a:spcAft>
              <a:buSzPct val="100000"/>
              <a:buChar char="●"/>
            </a:pPr>
            <a:r>
              <a:rPr lang="en"/>
              <a:t>Thermostat?</a:t>
            </a:r>
            <a:endParaRPr/>
          </a:p>
          <a:p>
            <a:pPr indent="-308610" lvl="0" marL="457200" rtl="0" algn="l">
              <a:lnSpc>
                <a:spcPct val="100000"/>
              </a:lnSpc>
              <a:spcBef>
                <a:spcPts val="0"/>
              </a:spcBef>
              <a:spcAft>
                <a:spcPts val="0"/>
              </a:spcAft>
              <a:buSzPct val="100000"/>
              <a:buChar char="●"/>
            </a:pPr>
            <a:r>
              <a:rPr lang="en"/>
              <a:t>Transistor? </a:t>
            </a:r>
            <a:endParaRPr/>
          </a:p>
          <a:p>
            <a:pPr indent="-308610" lvl="0" marL="457200" rtl="0" algn="l">
              <a:lnSpc>
                <a:spcPct val="100000"/>
              </a:lnSpc>
              <a:spcBef>
                <a:spcPts val="0"/>
              </a:spcBef>
              <a:spcAft>
                <a:spcPts val="0"/>
              </a:spcAft>
              <a:buSzPct val="100000"/>
              <a:buChar char="●"/>
            </a:pPr>
            <a:r>
              <a:rPr lang="en"/>
              <a:t>Abacus?</a:t>
            </a:r>
            <a:endParaRPr/>
          </a:p>
          <a:p>
            <a:pPr indent="-308610" lvl="0" marL="457200" rtl="0" algn="l">
              <a:lnSpc>
                <a:spcPct val="100000"/>
              </a:lnSpc>
              <a:spcBef>
                <a:spcPts val="0"/>
              </a:spcBef>
              <a:spcAft>
                <a:spcPts val="0"/>
              </a:spcAft>
              <a:buSzPct val="100000"/>
              <a:buChar char="●"/>
            </a:pPr>
            <a:r>
              <a:rPr lang="en"/>
              <a:t>Mechanical Adding Machine</a:t>
            </a:r>
            <a:r>
              <a:rPr lang="en"/>
              <a:t>?</a:t>
            </a:r>
            <a:endParaRPr/>
          </a:p>
          <a:p>
            <a:pPr indent="-308610" lvl="0" marL="457200" rtl="0" algn="l">
              <a:lnSpc>
                <a:spcPct val="100000"/>
              </a:lnSpc>
              <a:spcBef>
                <a:spcPts val="0"/>
              </a:spcBef>
              <a:spcAft>
                <a:spcPts val="0"/>
              </a:spcAft>
              <a:buSzPct val="100000"/>
              <a:buChar char="●"/>
            </a:pPr>
            <a:r>
              <a:rPr lang="en"/>
              <a:t>CPU?</a:t>
            </a:r>
            <a:endParaRPr/>
          </a:p>
          <a:p>
            <a:pPr indent="-308610" lvl="0" marL="457200" rtl="0" algn="l">
              <a:lnSpc>
                <a:spcPct val="100000"/>
              </a:lnSpc>
              <a:spcBef>
                <a:spcPts val="0"/>
              </a:spcBef>
              <a:spcAft>
                <a:spcPts val="0"/>
              </a:spcAft>
              <a:buSzPct val="100000"/>
              <a:buChar char="●"/>
            </a:pPr>
            <a:r>
              <a:rPr lang="en"/>
              <a:t>Assembly Language?</a:t>
            </a:r>
            <a:endParaRPr/>
          </a:p>
          <a:p>
            <a:pPr indent="-308610" lvl="0" marL="457200" rtl="0" algn="l">
              <a:lnSpc>
                <a:spcPct val="100000"/>
              </a:lnSpc>
              <a:spcBef>
                <a:spcPts val="0"/>
              </a:spcBef>
              <a:spcAft>
                <a:spcPts val="0"/>
              </a:spcAft>
              <a:buSzPct val="100000"/>
              <a:buChar char="●"/>
            </a:pPr>
            <a:r>
              <a:rPr lang="en"/>
              <a:t>Python</a:t>
            </a:r>
            <a:r>
              <a:rPr lang="en"/>
              <a:t>?</a:t>
            </a:r>
            <a:endParaRPr/>
          </a:p>
          <a:p>
            <a:pPr indent="-308610" lvl="0" marL="457200" rtl="0" algn="l">
              <a:lnSpc>
                <a:spcPct val="100000"/>
              </a:lnSpc>
              <a:spcBef>
                <a:spcPts val="0"/>
              </a:spcBef>
              <a:spcAft>
                <a:spcPts val="0"/>
              </a:spcAft>
              <a:buSzPct val="100000"/>
              <a:buChar char="●"/>
            </a:pPr>
            <a:r>
              <a:rPr lang="en"/>
              <a:t>Matrix Multiplication?</a:t>
            </a:r>
            <a:endParaRPr/>
          </a:p>
          <a:p>
            <a:pPr indent="-308610" lvl="0" marL="457200" rtl="0" algn="l">
              <a:lnSpc>
                <a:spcPct val="100000"/>
              </a:lnSpc>
              <a:spcBef>
                <a:spcPts val="0"/>
              </a:spcBef>
              <a:spcAft>
                <a:spcPts val="0"/>
              </a:spcAft>
              <a:buSzPct val="100000"/>
              <a:buChar char="●"/>
            </a:pPr>
            <a:r>
              <a:rPr lang="en"/>
              <a:t>Binary Search?</a:t>
            </a:r>
            <a:endParaRPr/>
          </a:p>
          <a:p>
            <a:pPr indent="-308610" lvl="0" marL="457200" rtl="0" algn="l">
              <a:lnSpc>
                <a:spcPct val="100000"/>
              </a:lnSpc>
              <a:spcBef>
                <a:spcPts val="0"/>
              </a:spcBef>
              <a:spcAft>
                <a:spcPts val="0"/>
              </a:spcAft>
              <a:buSzPct val="100000"/>
              <a:buChar char="●"/>
            </a:pPr>
            <a:r>
              <a:rPr lang="en"/>
              <a:t>Shortest Paths?</a:t>
            </a:r>
            <a:endParaRPr/>
          </a:p>
          <a:p>
            <a:pPr indent="-308610" lvl="0" marL="457200" rtl="0" algn="l">
              <a:lnSpc>
                <a:spcPct val="100000"/>
              </a:lnSpc>
              <a:spcBef>
                <a:spcPts val="0"/>
              </a:spcBef>
              <a:spcAft>
                <a:spcPts val="0"/>
              </a:spcAft>
              <a:buSzPct val="100000"/>
              <a:buChar char="●"/>
            </a:pPr>
            <a:r>
              <a:rPr lang="en"/>
              <a:t>Database?</a:t>
            </a:r>
            <a:endParaRPr/>
          </a:p>
          <a:p>
            <a:pPr indent="-308610" lvl="0" marL="457200" rtl="0" algn="l">
              <a:lnSpc>
                <a:spcPct val="100000"/>
              </a:lnSpc>
              <a:spcBef>
                <a:spcPts val="0"/>
              </a:spcBef>
              <a:spcAft>
                <a:spcPts val="0"/>
              </a:spcAft>
              <a:buSzPct val="100000"/>
              <a:buChar char="●"/>
            </a:pPr>
            <a:r>
              <a:rPr lang="en"/>
              <a:t>Logistic Regression?</a:t>
            </a:r>
            <a:endParaRPr/>
          </a:p>
          <a:p>
            <a:pPr indent="-308610" lvl="0" marL="457200" rtl="0" algn="l">
              <a:lnSpc>
                <a:spcPct val="100000"/>
              </a:lnSpc>
              <a:spcBef>
                <a:spcPts val="0"/>
              </a:spcBef>
              <a:spcAft>
                <a:spcPts val="0"/>
              </a:spcAft>
              <a:buSzPct val="100000"/>
              <a:buChar char="●"/>
            </a:pPr>
            <a:r>
              <a:rPr lang="en"/>
              <a:t>Hill Climbing/Gradient Descent?</a:t>
            </a:r>
            <a:endParaRPr/>
          </a:p>
          <a:p>
            <a:pPr indent="-308610" lvl="0" marL="457200" rtl="0" algn="l">
              <a:lnSpc>
                <a:spcPct val="100000"/>
              </a:lnSpc>
              <a:spcBef>
                <a:spcPts val="0"/>
              </a:spcBef>
              <a:spcAft>
                <a:spcPts val="0"/>
              </a:spcAft>
              <a:buSzPct val="100000"/>
              <a:buChar char="●"/>
            </a:pPr>
            <a:r>
              <a:rPr lang="en"/>
              <a:t>Decision Tree?</a:t>
            </a:r>
            <a:endParaRPr/>
          </a:p>
          <a:p>
            <a:pPr indent="-308610" lvl="0" marL="457200" rtl="0" algn="l">
              <a:lnSpc>
                <a:spcPct val="100000"/>
              </a:lnSpc>
              <a:spcBef>
                <a:spcPts val="0"/>
              </a:spcBef>
              <a:spcAft>
                <a:spcPts val="0"/>
              </a:spcAft>
              <a:buSzPct val="100000"/>
              <a:buChar char="●"/>
            </a:pPr>
            <a:r>
              <a:rPr lang="en"/>
              <a:t>MinMax w/ Alpha-Beta Pruning? Deep Blue Chess?</a:t>
            </a:r>
            <a:endParaRPr/>
          </a:p>
          <a:p>
            <a:pPr indent="-308610" lvl="0" marL="457200" rtl="0" algn="l">
              <a:lnSpc>
                <a:spcPct val="100000"/>
              </a:lnSpc>
              <a:spcBef>
                <a:spcPts val="0"/>
              </a:spcBef>
              <a:spcAft>
                <a:spcPts val="0"/>
              </a:spcAft>
              <a:buSzPct val="100000"/>
              <a:buChar char="●"/>
            </a:pPr>
            <a:r>
              <a:rPr lang="en"/>
              <a:t>Euclidean Theorem Prover? Automated Integration?</a:t>
            </a:r>
            <a:endParaRPr/>
          </a:p>
          <a:p>
            <a:pPr indent="-308610" lvl="0" marL="457200" rtl="0" algn="l">
              <a:lnSpc>
                <a:spcPct val="100000"/>
              </a:lnSpc>
              <a:spcBef>
                <a:spcPts val="0"/>
              </a:spcBef>
              <a:spcAft>
                <a:spcPts val="0"/>
              </a:spcAft>
              <a:buSzPct val="100000"/>
              <a:buChar char="●"/>
            </a:pPr>
            <a:r>
              <a:rPr lang="en"/>
              <a:t>N-layer Neural Network?</a:t>
            </a:r>
            <a:endParaRPr/>
          </a:p>
          <a:p>
            <a:pPr indent="-308610" lvl="0" marL="457200" rtl="0" algn="l">
              <a:lnSpc>
                <a:spcPct val="100000"/>
              </a:lnSpc>
              <a:spcBef>
                <a:spcPts val="0"/>
              </a:spcBef>
              <a:spcAft>
                <a:spcPts val="0"/>
              </a:spcAft>
              <a:buSzPct val="100000"/>
              <a:buChar char="●"/>
            </a:pPr>
            <a:r>
              <a:rPr lang="en"/>
              <a:t>Google Translate?</a:t>
            </a:r>
            <a:endParaRPr/>
          </a:p>
          <a:p>
            <a:pPr indent="-308610" lvl="0" marL="457200" rtl="0" algn="l">
              <a:lnSpc>
                <a:spcPct val="100000"/>
              </a:lnSpc>
              <a:spcBef>
                <a:spcPts val="0"/>
              </a:spcBef>
              <a:spcAft>
                <a:spcPts val="0"/>
              </a:spcAft>
              <a:buSzPct val="100000"/>
              <a:buChar char="●"/>
            </a:pPr>
            <a:r>
              <a:rPr lang="en"/>
              <a:t>ChatGPT?</a:t>
            </a:r>
            <a:endParaRPr/>
          </a:p>
        </p:txBody>
      </p:sp>
      <p:sp>
        <p:nvSpPr>
          <p:cNvPr id="79" name="Google Shape;7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20" st="2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20" st="2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4572000" y="189600"/>
            <a:ext cx="3761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Language Types</a:t>
            </a:r>
            <a:endParaRPr/>
          </a:p>
        </p:txBody>
      </p:sp>
      <p:sp>
        <p:nvSpPr>
          <p:cNvPr id="405" name="Google Shape;405;p54"/>
          <p:cNvSpPr txBox="1"/>
          <p:nvPr/>
        </p:nvSpPr>
        <p:spPr>
          <a:xfrm>
            <a:off x="4764450" y="762300"/>
            <a:ext cx="37611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latin typeface="Open Sans"/>
                <a:ea typeface="Open Sans"/>
                <a:cs typeface="Open Sans"/>
                <a:sym typeface="Open Sans"/>
                <a:hlinkClick r:id="rId3"/>
              </a:rPr>
              <a:t>Word Order</a:t>
            </a:r>
            <a:r>
              <a:rPr b="1" lang="en">
                <a:latin typeface="Open Sans"/>
                <a:ea typeface="Open Sans"/>
                <a:cs typeface="Open Sans"/>
                <a:sym typeface="Open Sans"/>
              </a:rPr>
              <a:t> </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SVO - English Chinese Russian French Swahili</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SOV - Hindi</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VSO - Irish</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Pronoun-drop</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Yes - Russian Latin Swahili</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No - English French Irish</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Verb formation</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Inflected - Latin Russian Hindi Irish French</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Agglutinative - Swahili</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Analytic - English Chinese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Articles</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Indef and Def - English French</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Indef - Hindi</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None - Latin Chinese Russian Swahili Irish</a:t>
            </a:r>
            <a:endParaRPr>
              <a:latin typeface="Open Sans"/>
              <a:ea typeface="Open Sans"/>
              <a:cs typeface="Open Sans"/>
              <a:sym typeface="Open Sans"/>
            </a:endParaRPr>
          </a:p>
        </p:txBody>
      </p:sp>
      <p:sp>
        <p:nvSpPr>
          <p:cNvPr id="406" name="Google Shape;406;p54"/>
          <p:cNvSpPr txBox="1"/>
          <p:nvPr/>
        </p:nvSpPr>
        <p:spPr>
          <a:xfrm>
            <a:off x="4888100" y="1185000"/>
            <a:ext cx="420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07" name="Google Shape;407;p54"/>
          <p:cNvSpPr txBox="1"/>
          <p:nvPr/>
        </p:nvSpPr>
        <p:spPr>
          <a:xfrm>
            <a:off x="378725" y="392150"/>
            <a:ext cx="37167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English	He saw a cat in the hat.</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French	Il a vu un chat dans le chapeau.</a:t>
            </a:r>
            <a:endParaRPr sz="1300">
              <a:solidFill>
                <a:schemeClr val="dk2"/>
              </a:solidFill>
            </a:endParaRPr>
          </a:p>
          <a:p>
            <a:pPr indent="457200" lvl="0" marL="457200" rtl="0" algn="l">
              <a:spcBef>
                <a:spcPts val="0"/>
              </a:spcBef>
              <a:spcAft>
                <a:spcPts val="0"/>
              </a:spcAft>
              <a:buNone/>
            </a:pPr>
            <a:r>
              <a:rPr lang="en" sz="1300">
                <a:solidFill>
                  <a:schemeClr val="dk2"/>
                </a:solidFill>
              </a:rPr>
              <a:t>He has seen a cat in the hat.</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Latin		Vidit felem in petasum.</a:t>
            </a:r>
            <a:endParaRPr sz="1300">
              <a:solidFill>
                <a:schemeClr val="dk2"/>
              </a:solidFill>
            </a:endParaRPr>
          </a:p>
          <a:p>
            <a:pPr indent="457200" lvl="0" marL="457200" rtl="0" algn="l">
              <a:spcBef>
                <a:spcPts val="0"/>
              </a:spcBef>
              <a:spcAft>
                <a:spcPts val="0"/>
              </a:spcAft>
              <a:buNone/>
            </a:pPr>
            <a:r>
              <a:rPr lang="en" sz="1300">
                <a:solidFill>
                  <a:schemeClr val="dk2"/>
                </a:solidFill>
              </a:rPr>
              <a:t>He-saw cat-obj in hat.</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Irish		Chonaic sé cat sa hata.</a:t>
            </a:r>
            <a:endParaRPr sz="1300">
              <a:solidFill>
                <a:schemeClr val="dk2"/>
              </a:solidFill>
            </a:endParaRPr>
          </a:p>
          <a:p>
            <a:pPr indent="457200" lvl="0" marL="457200" rtl="0" algn="l">
              <a:spcBef>
                <a:spcPts val="0"/>
              </a:spcBef>
              <a:spcAft>
                <a:spcPts val="0"/>
              </a:spcAft>
              <a:buNone/>
            </a:pPr>
            <a:r>
              <a:rPr lang="en" sz="1300">
                <a:solidFill>
                  <a:schemeClr val="dk2"/>
                </a:solidFill>
              </a:rPr>
              <a:t>Saw he cat in hat.</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Hindi		उसने टोपी में एक बिल्ली देखी।</a:t>
            </a:r>
            <a:endParaRPr sz="1300">
              <a:solidFill>
                <a:schemeClr val="dk2"/>
              </a:solidFill>
            </a:endParaRPr>
          </a:p>
          <a:p>
            <a:pPr indent="457200" lvl="0" marL="457200" rtl="0" algn="l">
              <a:spcBef>
                <a:spcPts val="0"/>
              </a:spcBef>
              <a:spcAft>
                <a:spcPts val="0"/>
              </a:spcAft>
              <a:buClr>
                <a:schemeClr val="dk1"/>
              </a:buClr>
              <a:buSzPts val="1100"/>
              <a:buFont typeface="Arial"/>
              <a:buNone/>
            </a:pPr>
            <a:r>
              <a:rPr lang="en" sz="1300">
                <a:solidFill>
                  <a:schemeClr val="dk2"/>
                </a:solidFill>
              </a:rPr>
              <a:t>He (the) hat in a cat see.</a:t>
            </a:r>
            <a:endParaRPr sz="1300">
              <a:solidFill>
                <a:schemeClr val="dk2"/>
              </a:solidFill>
            </a:endParaRPr>
          </a:p>
          <a:p>
            <a:pPr indent="0" lvl="0" marL="0" rtl="0" algn="l">
              <a:spcBef>
                <a:spcPts val="0"/>
              </a:spcBef>
              <a:spcAft>
                <a:spcPts val="0"/>
              </a:spcAft>
              <a:buClr>
                <a:schemeClr val="dk1"/>
              </a:buClr>
              <a:buSzPts val="1100"/>
              <a:buFont typeface="Arial"/>
              <a:buNone/>
            </a:pPr>
            <a:r>
              <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Russian	видел кошку в шляпе.</a:t>
            </a:r>
            <a:endParaRPr sz="1300">
              <a:solidFill>
                <a:schemeClr val="dk2"/>
              </a:solidFill>
            </a:endParaRPr>
          </a:p>
          <a:p>
            <a:pPr indent="457200" lvl="0" marL="457200" rtl="0" algn="l">
              <a:spcBef>
                <a:spcPts val="0"/>
              </a:spcBef>
              <a:spcAft>
                <a:spcPts val="0"/>
              </a:spcAft>
              <a:buClr>
                <a:schemeClr val="dk1"/>
              </a:buClr>
              <a:buSzPts val="1100"/>
              <a:buFont typeface="Arial"/>
              <a:buNone/>
            </a:pPr>
            <a:r>
              <a:rPr lang="en" sz="1300">
                <a:solidFill>
                  <a:schemeClr val="dk2"/>
                </a:solidFill>
              </a:rPr>
              <a:t>He-saw cat in hat.</a:t>
            </a:r>
            <a:endParaRPr sz="1300">
              <a:solidFill>
                <a:schemeClr val="dk2"/>
              </a:solidFill>
            </a:endParaRPr>
          </a:p>
          <a:p>
            <a:pPr indent="0" lvl="0" marL="0" rtl="0" algn="l">
              <a:spcBef>
                <a:spcPts val="0"/>
              </a:spcBef>
              <a:spcAft>
                <a:spcPts val="0"/>
              </a:spcAft>
              <a:buClr>
                <a:schemeClr val="dk1"/>
              </a:buClr>
              <a:buSzPts val="1100"/>
              <a:buFont typeface="Arial"/>
              <a:buNone/>
            </a:pPr>
            <a:r>
              <a:t/>
            </a:r>
            <a:endParaRPr sz="1300">
              <a:solidFill>
                <a:schemeClr val="dk2"/>
              </a:solidFill>
            </a:endParaRPr>
          </a:p>
          <a:p>
            <a:pPr indent="0" lvl="0" marL="0" rtl="0" algn="l">
              <a:spcBef>
                <a:spcPts val="0"/>
              </a:spcBef>
              <a:spcAft>
                <a:spcPts val="0"/>
              </a:spcAft>
              <a:buNone/>
            </a:pPr>
            <a:r>
              <a:rPr lang="en" sz="1300">
                <a:solidFill>
                  <a:schemeClr val="dk2"/>
                </a:solidFill>
              </a:rPr>
              <a:t>Swahili	Aliona paka kwenye kofia.</a:t>
            </a:r>
            <a:endParaRPr sz="1300">
              <a:solidFill>
                <a:schemeClr val="dk2"/>
              </a:solidFill>
            </a:endParaRPr>
          </a:p>
          <a:p>
            <a:pPr indent="457200" lvl="0" marL="457200" rtl="0" algn="l">
              <a:spcBef>
                <a:spcPts val="0"/>
              </a:spcBef>
              <a:spcAft>
                <a:spcPts val="0"/>
              </a:spcAft>
              <a:buNone/>
            </a:pPr>
            <a:r>
              <a:rPr lang="en" sz="1300">
                <a:solidFill>
                  <a:schemeClr val="dk2"/>
                </a:solidFill>
              </a:rPr>
              <a:t>He-past-see cat in hat.</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Chinese	他看到一只猫戴着帽子。</a:t>
            </a:r>
            <a:endParaRPr sz="1300">
              <a:solidFill>
                <a:schemeClr val="dk2"/>
              </a:solidFill>
            </a:endParaRPr>
          </a:p>
          <a:p>
            <a:pPr indent="457200" lvl="0" marL="457200" rtl="0" algn="l">
              <a:spcBef>
                <a:spcPts val="0"/>
              </a:spcBef>
              <a:spcAft>
                <a:spcPts val="0"/>
              </a:spcAft>
              <a:buNone/>
            </a:pPr>
            <a:r>
              <a:rPr lang="en" sz="1300">
                <a:solidFill>
                  <a:schemeClr val="dk2"/>
                </a:solidFill>
              </a:rPr>
              <a:t>He see a cat in hat (done).</a:t>
            </a:r>
            <a:endParaRPr sz="1300">
              <a:solidFill>
                <a:schemeClr val="dk2"/>
              </a:solidFill>
            </a:endParaRPr>
          </a:p>
        </p:txBody>
      </p:sp>
      <p:sp>
        <p:nvSpPr>
          <p:cNvPr id="408" name="Google Shape;40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20" st="2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21" st="2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7" st="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Lexicon - the set of words in a language</a:t>
            </a:r>
            <a:endParaRPr/>
          </a:p>
        </p:txBody>
      </p:sp>
      <p:sp>
        <p:nvSpPr>
          <p:cNvPr id="414" name="Google Shape;414;p55"/>
          <p:cNvSpPr txBox="1"/>
          <p:nvPr>
            <p:ph idx="1" type="body"/>
          </p:nvPr>
        </p:nvSpPr>
        <p:spPr>
          <a:xfrm>
            <a:off x="241225" y="1073575"/>
            <a:ext cx="5598000" cy="3354000"/>
          </a:xfrm>
          <a:prstGeom prst="rect">
            <a:avLst/>
          </a:prstGeom>
        </p:spPr>
        <p:txBody>
          <a:bodyPr anchorCtr="0" anchor="t" bIns="91425" lIns="91425" spcFirstLastPara="1" rIns="91425" wrap="square" tIns="91425">
            <a:noAutofit/>
          </a:bodyPr>
          <a:lstStyle/>
          <a:p>
            <a:pPr indent="-349250" lvl="0" marL="457200" rtl="0" algn="l">
              <a:lnSpc>
                <a:spcPct val="80000"/>
              </a:lnSpc>
              <a:spcBef>
                <a:spcPts val="0"/>
              </a:spcBef>
              <a:spcAft>
                <a:spcPts val="0"/>
              </a:spcAft>
              <a:buSzPts val="1900"/>
              <a:buChar char="●"/>
            </a:pPr>
            <a:r>
              <a:rPr lang="en" sz="1900"/>
              <a:t>Semantic features</a:t>
            </a:r>
            <a:endParaRPr sz="1900"/>
          </a:p>
          <a:p>
            <a:pPr indent="-349250" lvl="1" marL="914400" rtl="0" algn="l">
              <a:lnSpc>
                <a:spcPct val="80000"/>
              </a:lnSpc>
              <a:spcBef>
                <a:spcPts val="0"/>
              </a:spcBef>
              <a:spcAft>
                <a:spcPts val="0"/>
              </a:spcAft>
              <a:buSzPts val="1900"/>
              <a:buChar char="○"/>
            </a:pPr>
            <a:r>
              <a:rPr lang="en" sz="1900"/>
              <a:t>Queen = -male | +ruler | +face-card</a:t>
            </a:r>
            <a:endParaRPr sz="1900"/>
          </a:p>
          <a:p>
            <a:pPr indent="-349250" lvl="1" marL="914400" rtl="0" algn="l">
              <a:lnSpc>
                <a:spcPct val="80000"/>
              </a:lnSpc>
              <a:spcBef>
                <a:spcPts val="0"/>
              </a:spcBef>
              <a:spcAft>
                <a:spcPts val="0"/>
              </a:spcAft>
              <a:buSzPts val="1900"/>
              <a:buChar char="○"/>
            </a:pPr>
            <a:r>
              <a:rPr lang="en" sz="1900"/>
              <a:t>Jack = +male | -ruler | +face-card</a:t>
            </a:r>
            <a:endParaRPr sz="1900"/>
          </a:p>
          <a:p>
            <a:pPr indent="-349250" lvl="1" marL="914400" rtl="0" algn="l">
              <a:lnSpc>
                <a:spcPct val="80000"/>
              </a:lnSpc>
              <a:spcBef>
                <a:spcPts val="0"/>
              </a:spcBef>
              <a:spcAft>
                <a:spcPts val="0"/>
              </a:spcAft>
              <a:buSzPts val="1900"/>
              <a:buChar char="○"/>
            </a:pPr>
            <a:r>
              <a:rPr lang="en" sz="1900"/>
              <a:t>Modeled with a bit vector </a:t>
            </a:r>
            <a:endParaRPr sz="1900"/>
          </a:p>
          <a:p>
            <a:pPr indent="-349250" lvl="0" marL="457200" rtl="0" algn="l">
              <a:lnSpc>
                <a:spcPct val="80000"/>
              </a:lnSpc>
              <a:spcBef>
                <a:spcPts val="0"/>
              </a:spcBef>
              <a:spcAft>
                <a:spcPts val="0"/>
              </a:spcAft>
              <a:buSzPts val="1900"/>
              <a:buChar char="●"/>
            </a:pPr>
            <a:r>
              <a:rPr lang="en" sz="1900"/>
              <a:t>Prototype</a:t>
            </a:r>
            <a:endParaRPr sz="1900"/>
          </a:p>
          <a:p>
            <a:pPr indent="-349250" lvl="1" marL="914400" rtl="0" algn="l">
              <a:lnSpc>
                <a:spcPct val="80000"/>
              </a:lnSpc>
              <a:spcBef>
                <a:spcPts val="0"/>
              </a:spcBef>
              <a:spcAft>
                <a:spcPts val="0"/>
              </a:spcAft>
              <a:buSzPts val="1900"/>
              <a:buChar char="○"/>
            </a:pPr>
            <a:r>
              <a:rPr lang="en" sz="1900"/>
              <a:t>Central concept w fuzzy extent</a:t>
            </a:r>
            <a:endParaRPr sz="1900"/>
          </a:p>
          <a:p>
            <a:pPr indent="-349250" lvl="0" marL="457200" rtl="0" algn="l">
              <a:lnSpc>
                <a:spcPct val="80000"/>
              </a:lnSpc>
              <a:spcBef>
                <a:spcPts val="0"/>
              </a:spcBef>
              <a:spcAft>
                <a:spcPts val="0"/>
              </a:spcAft>
              <a:buSzPts val="1900"/>
              <a:buChar char="●"/>
            </a:pPr>
            <a:r>
              <a:rPr lang="en" sz="1900"/>
              <a:t>Exemplars</a:t>
            </a:r>
            <a:endParaRPr sz="1900"/>
          </a:p>
          <a:p>
            <a:pPr indent="-349250" lvl="1" marL="914400" rtl="0" algn="l">
              <a:lnSpc>
                <a:spcPct val="80000"/>
              </a:lnSpc>
              <a:spcBef>
                <a:spcPts val="0"/>
              </a:spcBef>
              <a:spcAft>
                <a:spcPts val="0"/>
              </a:spcAft>
              <a:buSzPts val="1900"/>
              <a:buChar char="○"/>
            </a:pPr>
            <a:r>
              <a:rPr lang="en" sz="1900"/>
              <a:t>List of examples</a:t>
            </a:r>
            <a:endParaRPr sz="1900"/>
          </a:p>
          <a:p>
            <a:pPr indent="0" lvl="0" marL="457200" rtl="0" algn="l">
              <a:lnSpc>
                <a:spcPct val="80000"/>
              </a:lnSpc>
              <a:spcBef>
                <a:spcPts val="1000"/>
              </a:spcBef>
              <a:spcAft>
                <a:spcPts val="0"/>
              </a:spcAft>
              <a:buNone/>
            </a:pPr>
            <a:r>
              <a:t/>
            </a:r>
            <a:endParaRPr sz="1900"/>
          </a:p>
          <a:p>
            <a:pPr indent="-349250" lvl="0" marL="457200" rtl="0" algn="l">
              <a:lnSpc>
                <a:spcPct val="80000"/>
              </a:lnSpc>
              <a:spcBef>
                <a:spcPts val="1000"/>
              </a:spcBef>
              <a:spcAft>
                <a:spcPts val="0"/>
              </a:spcAft>
              <a:buSzPts val="1900"/>
              <a:buChar char="●"/>
            </a:pPr>
            <a:r>
              <a:rPr lang="en" sz="1900"/>
              <a:t>Taxonomy - simple relation</a:t>
            </a:r>
            <a:endParaRPr sz="1900"/>
          </a:p>
          <a:p>
            <a:pPr indent="-349250" lvl="1" marL="914400" rtl="0" algn="l">
              <a:lnSpc>
                <a:spcPct val="80000"/>
              </a:lnSpc>
              <a:spcBef>
                <a:spcPts val="0"/>
              </a:spcBef>
              <a:spcAft>
                <a:spcPts val="0"/>
              </a:spcAft>
              <a:buSzPts val="1900"/>
              <a:buChar char="○"/>
            </a:pPr>
            <a:r>
              <a:rPr lang="en" sz="1900"/>
              <a:t>Synonyms, Antonyms, Hypernyms</a:t>
            </a:r>
            <a:endParaRPr sz="1900"/>
          </a:p>
          <a:p>
            <a:pPr indent="0" lvl="0" marL="457200" rtl="0" algn="l">
              <a:lnSpc>
                <a:spcPct val="80000"/>
              </a:lnSpc>
              <a:spcBef>
                <a:spcPts val="1000"/>
              </a:spcBef>
              <a:spcAft>
                <a:spcPts val="0"/>
              </a:spcAft>
              <a:buNone/>
            </a:pPr>
            <a:r>
              <a:t/>
            </a:r>
            <a:endParaRPr sz="1900"/>
          </a:p>
          <a:p>
            <a:pPr indent="-349250" lvl="0" marL="457200" rtl="0" algn="l">
              <a:lnSpc>
                <a:spcPct val="80000"/>
              </a:lnSpc>
              <a:spcBef>
                <a:spcPts val="1000"/>
              </a:spcBef>
              <a:spcAft>
                <a:spcPts val="0"/>
              </a:spcAft>
              <a:buSzPts val="1900"/>
              <a:buChar char="●"/>
            </a:pPr>
            <a:r>
              <a:rPr lang="en" sz="1900"/>
              <a:t>Ontology - Concepts with relations</a:t>
            </a:r>
            <a:endParaRPr sz="1900"/>
          </a:p>
          <a:p>
            <a:pPr indent="-349250" lvl="1" marL="914400" rtl="0" algn="l">
              <a:lnSpc>
                <a:spcPct val="80000"/>
              </a:lnSpc>
              <a:spcBef>
                <a:spcPts val="0"/>
              </a:spcBef>
              <a:spcAft>
                <a:spcPts val="0"/>
              </a:spcAft>
              <a:buSzPts val="1900"/>
              <a:buChar char="○"/>
            </a:pPr>
            <a:r>
              <a:rPr lang="en" sz="1900" u="sng">
                <a:solidFill>
                  <a:schemeClr val="accent5"/>
                </a:solidFill>
                <a:hlinkClick r:id="rId3">
                  <a:extLst>
                    <a:ext uri="{A12FA001-AC4F-418D-AE19-62706E023703}">
                      <ahyp:hlinkClr val="tx"/>
                    </a:ext>
                  </a:extLst>
                </a:hlinkClick>
              </a:rPr>
              <a:t>WordNet English taxonomy</a:t>
            </a:r>
            <a:endParaRPr sz="1900"/>
          </a:p>
          <a:p>
            <a:pPr indent="-349250" lvl="1" marL="914400" rtl="0" algn="l">
              <a:lnSpc>
                <a:spcPct val="80000"/>
              </a:lnSpc>
              <a:spcBef>
                <a:spcPts val="0"/>
              </a:spcBef>
              <a:spcAft>
                <a:spcPts val="0"/>
              </a:spcAft>
              <a:buSzPts val="1900"/>
              <a:buChar char="○"/>
            </a:pPr>
            <a:r>
              <a:rPr lang="en" sz="1900"/>
              <a:t>Entity-Relationship diagram, Frames</a:t>
            </a:r>
            <a:endParaRPr sz="1900"/>
          </a:p>
        </p:txBody>
      </p:sp>
      <p:pic>
        <p:nvPicPr>
          <p:cNvPr id="415" name="Google Shape;415;p55"/>
          <p:cNvPicPr preferRelativeResize="0"/>
          <p:nvPr/>
        </p:nvPicPr>
        <p:blipFill>
          <a:blip r:embed="rId4">
            <a:alphaModFix/>
          </a:blip>
          <a:stretch>
            <a:fillRect/>
          </a:stretch>
        </p:blipFill>
        <p:spPr>
          <a:xfrm>
            <a:off x="4788375" y="1863575"/>
            <a:ext cx="4572324" cy="2458300"/>
          </a:xfrm>
          <a:prstGeom prst="rect">
            <a:avLst/>
          </a:prstGeom>
          <a:noFill/>
          <a:ln>
            <a:noFill/>
          </a:ln>
        </p:spPr>
      </p:pic>
      <p:sp>
        <p:nvSpPr>
          <p:cNvPr id="416" name="Google Shape;41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4" st="1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Semantics</a:t>
            </a:r>
            <a:endParaRPr/>
          </a:p>
        </p:txBody>
      </p:sp>
      <p:sp>
        <p:nvSpPr>
          <p:cNvPr id="422" name="Google Shape;422;p56"/>
          <p:cNvSpPr txBox="1"/>
          <p:nvPr>
            <p:ph idx="1" type="body"/>
          </p:nvPr>
        </p:nvSpPr>
        <p:spPr>
          <a:xfrm>
            <a:off x="241225" y="1276150"/>
            <a:ext cx="8520600" cy="3354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“There is not a person in this courtroom who has never told a lie, who has never done an immoral thing, and there is no man living who has never looked upon a woman without desire.” Atticus Finch in ‘To Kill a Mockingbird’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What does this mean?</a:t>
            </a:r>
            <a:endParaRPr/>
          </a:p>
          <a:p>
            <a:pPr indent="-317182" lvl="0" marL="457200" rtl="0" algn="l">
              <a:spcBef>
                <a:spcPts val="1200"/>
              </a:spcBef>
              <a:spcAft>
                <a:spcPts val="0"/>
              </a:spcAft>
              <a:buSzPct val="100000"/>
              <a:buChar char="-"/>
            </a:pPr>
            <a:r>
              <a:rPr lang="en"/>
              <a:t>The logical, primary meaning in first order logic</a:t>
            </a:r>
            <a:endParaRPr/>
          </a:p>
          <a:p>
            <a:pPr indent="-297497" lvl="1" marL="914400" rtl="0" algn="l">
              <a:spcBef>
                <a:spcPts val="0"/>
              </a:spcBef>
              <a:spcAft>
                <a:spcPts val="0"/>
              </a:spcAft>
              <a:buSzPct val="77777"/>
              <a:buChar char="-"/>
            </a:pPr>
            <a:r>
              <a:rPr lang="en" sz="1800">
                <a:solidFill>
                  <a:srgbClr val="202122"/>
                </a:solidFill>
                <a:highlight>
                  <a:schemeClr val="lt1"/>
                </a:highlight>
              </a:rPr>
              <a:t>¬ ∃</a:t>
            </a:r>
            <a:r>
              <a:rPr lang="en" sz="1800"/>
              <a:t> x [ P(x) ^ C(x) -&gt; </a:t>
            </a:r>
            <a:r>
              <a:rPr lang="en" sz="1550">
                <a:solidFill>
                  <a:srgbClr val="202122"/>
                </a:solidFill>
                <a:highlight>
                  <a:schemeClr val="lt1"/>
                </a:highlight>
              </a:rPr>
              <a:t>¬</a:t>
            </a:r>
            <a:r>
              <a:rPr lang="en" sz="1800"/>
              <a:t>L(x) ^ </a:t>
            </a:r>
            <a:r>
              <a:rPr lang="en" sz="1550">
                <a:solidFill>
                  <a:srgbClr val="202122"/>
                </a:solidFill>
                <a:highlight>
                  <a:schemeClr val="lt1"/>
                </a:highlight>
              </a:rPr>
              <a:t>¬</a:t>
            </a:r>
            <a:r>
              <a:rPr lang="en" sz="1800"/>
              <a:t>I(x) ] ^ </a:t>
            </a:r>
            <a:endParaRPr sz="1800"/>
          </a:p>
          <a:p>
            <a:pPr indent="0" lvl="0" marL="914400" rtl="0" algn="l">
              <a:spcBef>
                <a:spcPts val="1200"/>
              </a:spcBef>
              <a:spcAft>
                <a:spcPts val="0"/>
              </a:spcAft>
              <a:buNone/>
            </a:pPr>
            <a:r>
              <a:rPr lang="en" sz="1800">
                <a:solidFill>
                  <a:srgbClr val="202122"/>
                </a:solidFill>
                <a:highlight>
                  <a:schemeClr val="lt1"/>
                </a:highlight>
              </a:rPr>
              <a:t>   ¬</a:t>
            </a:r>
            <a:r>
              <a:rPr lang="en" sz="1800"/>
              <a:t> </a:t>
            </a:r>
            <a:r>
              <a:rPr lang="en" sz="1800">
                <a:solidFill>
                  <a:srgbClr val="202122"/>
                </a:solidFill>
                <a:highlight>
                  <a:schemeClr val="lt1"/>
                </a:highlight>
              </a:rPr>
              <a:t>∃</a:t>
            </a:r>
            <a:r>
              <a:rPr lang="en" sz="1800"/>
              <a:t> x [M(x) ^Liv(x) -&gt; </a:t>
            </a:r>
            <a:r>
              <a:rPr lang="en" sz="1550">
                <a:solidFill>
                  <a:srgbClr val="202122"/>
                </a:solidFill>
                <a:highlight>
                  <a:schemeClr val="lt1"/>
                </a:highlight>
              </a:rPr>
              <a:t>¬</a:t>
            </a:r>
            <a:r>
              <a:rPr lang="en" sz="1800"/>
              <a:t> Look(x, y) ^ Des(x,y)]</a:t>
            </a:r>
            <a:endParaRPr/>
          </a:p>
          <a:p>
            <a:pPr indent="-317182" lvl="0" marL="457200" rtl="0" algn="l">
              <a:spcBef>
                <a:spcPts val="1200"/>
              </a:spcBef>
              <a:spcAft>
                <a:spcPts val="0"/>
              </a:spcAft>
              <a:buSzPct val="100000"/>
              <a:buChar char="-"/>
            </a:pPr>
            <a:r>
              <a:rPr lang="en"/>
              <a:t>The intention, what it is trying to get you to think</a:t>
            </a:r>
            <a:endParaRPr/>
          </a:p>
          <a:p>
            <a:pPr indent="-317182" lvl="0" marL="457200" rtl="0" algn="l">
              <a:spcBef>
                <a:spcPts val="0"/>
              </a:spcBef>
              <a:spcAft>
                <a:spcPts val="0"/>
              </a:spcAft>
              <a:buSzPct val="100000"/>
              <a:buChar char="-"/>
            </a:pPr>
            <a:r>
              <a:rPr lang="en"/>
              <a:t>Emotional</a:t>
            </a:r>
            <a:r>
              <a:rPr lang="en"/>
              <a:t> consequences</a:t>
            </a:r>
            <a:endParaRPr/>
          </a:p>
          <a:p>
            <a:pPr indent="0" lvl="0" marL="0" rtl="0" algn="l">
              <a:lnSpc>
                <a:spcPct val="100000"/>
              </a:lnSpc>
              <a:spcBef>
                <a:spcPts val="1200"/>
              </a:spcBef>
              <a:spcAft>
                <a:spcPts val="1000"/>
              </a:spcAft>
              <a:buNone/>
            </a:pPr>
            <a:r>
              <a:t/>
            </a:r>
            <a:endParaRPr/>
          </a:p>
        </p:txBody>
      </p:sp>
      <p:sp>
        <p:nvSpPr>
          <p:cNvPr id="423" name="Google Shape;42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Pragmatics</a:t>
            </a:r>
            <a:endParaRPr/>
          </a:p>
        </p:txBody>
      </p:sp>
      <p:sp>
        <p:nvSpPr>
          <p:cNvPr id="429" name="Google Shape;429;p57"/>
          <p:cNvSpPr txBox="1"/>
          <p:nvPr>
            <p:ph idx="1" type="body"/>
          </p:nvPr>
        </p:nvSpPr>
        <p:spPr>
          <a:xfrm>
            <a:off x="241225" y="1276150"/>
            <a:ext cx="5333700" cy="3354000"/>
          </a:xfrm>
          <a:prstGeom prst="rect">
            <a:avLst/>
          </a:prstGeom>
        </p:spPr>
        <p:txBody>
          <a:bodyPr anchorCtr="0" anchor="t" bIns="91425" lIns="91425" spcFirstLastPara="1" rIns="91425" wrap="square" tIns="91425">
            <a:noAutofit/>
          </a:bodyPr>
          <a:lstStyle/>
          <a:p>
            <a:pPr indent="-351155" lvl="0" marL="457200" rtl="0" algn="l">
              <a:lnSpc>
                <a:spcPct val="80000"/>
              </a:lnSpc>
              <a:spcBef>
                <a:spcPts val="0"/>
              </a:spcBef>
              <a:spcAft>
                <a:spcPts val="0"/>
              </a:spcAft>
              <a:buSzPts val="1930"/>
              <a:buChar char="●"/>
            </a:pPr>
            <a:r>
              <a:rPr lang="en" sz="1929"/>
              <a:t>Context and intention</a:t>
            </a:r>
            <a:endParaRPr sz="1929"/>
          </a:p>
          <a:p>
            <a:pPr indent="-351155" lvl="0" marL="457200" rtl="0" algn="l">
              <a:lnSpc>
                <a:spcPct val="80000"/>
              </a:lnSpc>
              <a:spcBef>
                <a:spcPts val="0"/>
              </a:spcBef>
              <a:spcAft>
                <a:spcPts val="0"/>
              </a:spcAft>
              <a:buSzPts val="1930"/>
              <a:buChar char="●"/>
            </a:pPr>
            <a:r>
              <a:rPr lang="en" sz="1929"/>
              <a:t>Common sense, sociolinguistics</a:t>
            </a:r>
            <a:endParaRPr sz="1929"/>
          </a:p>
          <a:p>
            <a:pPr indent="-351155" lvl="0" marL="457200" rtl="0" algn="l">
              <a:lnSpc>
                <a:spcPct val="80000"/>
              </a:lnSpc>
              <a:spcBef>
                <a:spcPts val="0"/>
              </a:spcBef>
              <a:spcAft>
                <a:spcPts val="0"/>
              </a:spcAft>
              <a:buSzPts val="1930"/>
              <a:buChar char="●"/>
            </a:pPr>
            <a:r>
              <a:rPr lang="en" sz="1929"/>
              <a:t>Implicature</a:t>
            </a:r>
            <a:endParaRPr sz="1929"/>
          </a:p>
          <a:p>
            <a:pPr indent="-351155" lvl="1" marL="914400" rtl="0" algn="l">
              <a:lnSpc>
                <a:spcPct val="80000"/>
              </a:lnSpc>
              <a:spcBef>
                <a:spcPts val="0"/>
              </a:spcBef>
              <a:spcAft>
                <a:spcPts val="0"/>
              </a:spcAft>
              <a:buSzPts val="1930"/>
              <a:buChar char="○"/>
            </a:pPr>
            <a:r>
              <a:rPr lang="en" sz="1929"/>
              <a:t>what you would have said</a:t>
            </a:r>
            <a:endParaRPr sz="1929"/>
          </a:p>
          <a:p>
            <a:pPr indent="0" lvl="0" marL="0" rtl="0" algn="l">
              <a:lnSpc>
                <a:spcPct val="80000"/>
              </a:lnSpc>
              <a:spcBef>
                <a:spcPts val="1000"/>
              </a:spcBef>
              <a:spcAft>
                <a:spcPts val="0"/>
              </a:spcAft>
              <a:buSzPts val="935"/>
              <a:buNone/>
            </a:pPr>
            <a:r>
              <a:t/>
            </a:r>
            <a:endParaRPr sz="1929"/>
          </a:p>
          <a:p>
            <a:pPr indent="0" lvl="0" marL="0" rtl="0" algn="l">
              <a:lnSpc>
                <a:spcPct val="80000"/>
              </a:lnSpc>
              <a:spcBef>
                <a:spcPts val="1000"/>
              </a:spcBef>
              <a:spcAft>
                <a:spcPts val="0"/>
              </a:spcAft>
              <a:buSzPts val="935"/>
              <a:buNone/>
            </a:pPr>
            <a:r>
              <a:rPr lang="en" sz="1929"/>
              <a:t>“Do you know what time it is?” </a:t>
            </a:r>
            <a:endParaRPr sz="1845"/>
          </a:p>
          <a:p>
            <a:pPr indent="-345757" lvl="1" marL="914400" rtl="0" algn="l">
              <a:lnSpc>
                <a:spcPct val="80000"/>
              </a:lnSpc>
              <a:spcBef>
                <a:spcPts val="1000"/>
              </a:spcBef>
              <a:spcAft>
                <a:spcPts val="0"/>
              </a:spcAft>
              <a:buSzPts val="1845"/>
              <a:buChar char="○"/>
            </a:pPr>
            <a:r>
              <a:rPr lang="en" sz="1845"/>
              <a:t>“It’s 5 o’clock”</a:t>
            </a:r>
            <a:endParaRPr sz="1845"/>
          </a:p>
          <a:p>
            <a:pPr indent="0" lvl="0" marL="914400" rtl="0" algn="l">
              <a:lnSpc>
                <a:spcPct val="80000"/>
              </a:lnSpc>
              <a:spcBef>
                <a:spcPts val="1000"/>
              </a:spcBef>
              <a:spcAft>
                <a:spcPts val="0"/>
              </a:spcAft>
              <a:buSzPts val="935"/>
              <a:buNone/>
            </a:pPr>
            <a:r>
              <a:t/>
            </a:r>
            <a:endParaRPr sz="1845"/>
          </a:p>
          <a:p>
            <a:pPr indent="-345757" lvl="1" marL="914400" rtl="0" algn="l">
              <a:lnSpc>
                <a:spcPct val="80000"/>
              </a:lnSpc>
              <a:spcBef>
                <a:spcPts val="1000"/>
              </a:spcBef>
              <a:spcAft>
                <a:spcPts val="0"/>
              </a:spcAft>
              <a:buSzPts val="1845"/>
              <a:buChar char="○"/>
            </a:pPr>
            <a:r>
              <a:rPr lang="en" sz="1845"/>
              <a:t>“Yes.”</a:t>
            </a:r>
            <a:endParaRPr sz="1845"/>
          </a:p>
          <a:p>
            <a:pPr indent="0" lvl="0" marL="914400" rtl="0" algn="l">
              <a:lnSpc>
                <a:spcPct val="80000"/>
              </a:lnSpc>
              <a:spcBef>
                <a:spcPts val="1000"/>
              </a:spcBef>
              <a:spcAft>
                <a:spcPts val="0"/>
              </a:spcAft>
              <a:buNone/>
            </a:pPr>
            <a:r>
              <a:t/>
            </a:r>
            <a:endParaRPr sz="1845"/>
          </a:p>
          <a:p>
            <a:pPr indent="-345757" lvl="1" marL="914400" rtl="0" algn="l">
              <a:lnSpc>
                <a:spcPct val="80000"/>
              </a:lnSpc>
              <a:spcBef>
                <a:spcPts val="1000"/>
              </a:spcBef>
              <a:spcAft>
                <a:spcPts val="0"/>
              </a:spcAft>
              <a:buSzPts val="1845"/>
              <a:buChar char="○"/>
            </a:pPr>
            <a:r>
              <a:rPr lang="en" sz="1845"/>
              <a:t>“OMG, I’m late already”</a:t>
            </a:r>
            <a:endParaRPr sz="1845"/>
          </a:p>
          <a:p>
            <a:pPr indent="0" lvl="0" marL="0" rtl="0" algn="l">
              <a:lnSpc>
                <a:spcPct val="80000"/>
              </a:lnSpc>
              <a:spcBef>
                <a:spcPts val="1000"/>
              </a:spcBef>
              <a:spcAft>
                <a:spcPts val="0"/>
              </a:spcAft>
              <a:buNone/>
            </a:pPr>
            <a:r>
              <a:t/>
            </a:r>
            <a:endParaRPr sz="1845"/>
          </a:p>
          <a:p>
            <a:pPr indent="0" lvl="0" marL="914400" rtl="0" algn="l">
              <a:lnSpc>
                <a:spcPct val="80000"/>
              </a:lnSpc>
              <a:spcBef>
                <a:spcPts val="1000"/>
              </a:spcBef>
              <a:spcAft>
                <a:spcPts val="1000"/>
              </a:spcAft>
              <a:buSzPts val="935"/>
              <a:buNone/>
            </a:pPr>
            <a:r>
              <a:t/>
            </a:r>
            <a:endParaRPr sz="1929"/>
          </a:p>
        </p:txBody>
      </p:sp>
      <p:pic>
        <p:nvPicPr>
          <p:cNvPr id="430" name="Google Shape;430;p57"/>
          <p:cNvPicPr preferRelativeResize="0"/>
          <p:nvPr/>
        </p:nvPicPr>
        <p:blipFill>
          <a:blip r:embed="rId3">
            <a:alphaModFix/>
          </a:blip>
          <a:stretch>
            <a:fillRect/>
          </a:stretch>
        </p:blipFill>
        <p:spPr>
          <a:xfrm>
            <a:off x="5151925" y="1825775"/>
            <a:ext cx="3907626" cy="2930700"/>
          </a:xfrm>
          <a:prstGeom prst="rect">
            <a:avLst/>
          </a:prstGeom>
          <a:noFill/>
          <a:ln>
            <a:noFill/>
          </a:ln>
        </p:spPr>
      </p:pic>
      <p:sp>
        <p:nvSpPr>
          <p:cNvPr id="431" name="Google Shape;431;p57"/>
          <p:cNvSpPr txBox="1"/>
          <p:nvPr/>
        </p:nvSpPr>
        <p:spPr>
          <a:xfrm>
            <a:off x="5151925" y="4820400"/>
            <a:ext cx="5574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https://portfoliolongo.com/2014/10/11/the-balloonist-and-the-hiker-an-evaluator-joke/</a:t>
            </a:r>
            <a:endParaRPr sz="900"/>
          </a:p>
        </p:txBody>
      </p:sp>
      <p:sp>
        <p:nvSpPr>
          <p:cNvPr id="432" name="Google Shape;43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a:t>
            </a:r>
            <a:r>
              <a:rPr lang="en"/>
              <a:t>Grice’s maxims of conversation</a:t>
            </a:r>
            <a:endParaRPr/>
          </a:p>
        </p:txBody>
      </p:sp>
      <p:sp>
        <p:nvSpPr>
          <p:cNvPr id="438" name="Google Shape;438;p58"/>
          <p:cNvSpPr txBox="1"/>
          <p:nvPr>
            <p:ph idx="1" type="body"/>
          </p:nvPr>
        </p:nvSpPr>
        <p:spPr>
          <a:xfrm>
            <a:off x="241225" y="1276150"/>
            <a:ext cx="6716700" cy="33540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SzPts val="1800"/>
              <a:buChar char="-"/>
            </a:pPr>
            <a:r>
              <a:rPr lang="en"/>
              <a:t>Maxim of quantity - </a:t>
            </a:r>
            <a:r>
              <a:rPr lang="en" sz="1800"/>
              <a:t>Say what is needed but no more</a:t>
            </a:r>
            <a:endParaRPr sz="1800"/>
          </a:p>
          <a:p>
            <a:pPr indent="-342900" lvl="0" marL="457200" rtl="0" algn="l">
              <a:lnSpc>
                <a:spcPct val="90000"/>
              </a:lnSpc>
              <a:spcBef>
                <a:spcPts val="0"/>
              </a:spcBef>
              <a:spcAft>
                <a:spcPts val="0"/>
              </a:spcAft>
              <a:buSzPts val="1800"/>
              <a:buChar char="-"/>
            </a:pPr>
            <a:r>
              <a:rPr lang="en"/>
              <a:t>Maxim of quality - Say the truth</a:t>
            </a:r>
            <a:endParaRPr/>
          </a:p>
          <a:p>
            <a:pPr indent="-342900" lvl="1" marL="914400" rtl="0" algn="l">
              <a:lnSpc>
                <a:spcPct val="90000"/>
              </a:lnSpc>
              <a:spcBef>
                <a:spcPts val="0"/>
              </a:spcBef>
              <a:spcAft>
                <a:spcPts val="0"/>
              </a:spcAft>
              <a:buSzPts val="1800"/>
              <a:buChar char="-"/>
            </a:pPr>
            <a:r>
              <a:rPr lang="en" sz="1800"/>
              <a:t>Do not say what you believe is false</a:t>
            </a:r>
            <a:endParaRPr sz="1800"/>
          </a:p>
          <a:p>
            <a:pPr indent="-342900" lvl="1" marL="914400" rtl="0" algn="l">
              <a:lnSpc>
                <a:spcPct val="90000"/>
              </a:lnSpc>
              <a:spcBef>
                <a:spcPts val="0"/>
              </a:spcBef>
              <a:spcAft>
                <a:spcPts val="0"/>
              </a:spcAft>
              <a:buSzPts val="1800"/>
              <a:buChar char="-"/>
            </a:pPr>
            <a:r>
              <a:rPr lang="en" sz="1800"/>
              <a:t>Do not say that for which you lack adequate evidence</a:t>
            </a:r>
            <a:endParaRPr sz="1800"/>
          </a:p>
          <a:p>
            <a:pPr indent="-342900" lvl="0" marL="457200" rtl="0" algn="l">
              <a:lnSpc>
                <a:spcPct val="90000"/>
              </a:lnSpc>
              <a:spcBef>
                <a:spcPts val="0"/>
              </a:spcBef>
              <a:spcAft>
                <a:spcPts val="0"/>
              </a:spcAft>
              <a:buSzPts val="1800"/>
              <a:buChar char="-"/>
            </a:pPr>
            <a:r>
              <a:rPr lang="en"/>
              <a:t>Maxim of relevance - </a:t>
            </a:r>
            <a:r>
              <a:rPr lang="en" sz="1800"/>
              <a:t>Be relevant. </a:t>
            </a:r>
            <a:endParaRPr sz="1800"/>
          </a:p>
          <a:p>
            <a:pPr indent="-342900" lvl="1" marL="914400" rtl="0" algn="l">
              <a:lnSpc>
                <a:spcPct val="90000"/>
              </a:lnSpc>
              <a:spcBef>
                <a:spcPts val="0"/>
              </a:spcBef>
              <a:spcAft>
                <a:spcPts val="0"/>
              </a:spcAft>
              <a:buSzPts val="1800"/>
              <a:buChar char="-"/>
            </a:pPr>
            <a:r>
              <a:rPr lang="en" sz="1800"/>
              <a:t>Omit any irrelevant information</a:t>
            </a:r>
            <a:endParaRPr sz="1800"/>
          </a:p>
          <a:p>
            <a:pPr indent="-342900" lvl="0" marL="457200" rtl="0" algn="l">
              <a:lnSpc>
                <a:spcPct val="90000"/>
              </a:lnSpc>
              <a:spcBef>
                <a:spcPts val="0"/>
              </a:spcBef>
              <a:spcAft>
                <a:spcPts val="0"/>
              </a:spcAft>
              <a:buSzPts val="1800"/>
              <a:buChar char="-"/>
            </a:pPr>
            <a:r>
              <a:rPr lang="en"/>
              <a:t>Maxim of manner - Be clear</a:t>
            </a:r>
            <a:endParaRPr/>
          </a:p>
          <a:p>
            <a:pPr indent="-342900" lvl="1" marL="914400" rtl="0" algn="l">
              <a:lnSpc>
                <a:spcPct val="90000"/>
              </a:lnSpc>
              <a:spcBef>
                <a:spcPts val="0"/>
              </a:spcBef>
              <a:spcAft>
                <a:spcPts val="0"/>
              </a:spcAft>
              <a:buSzPts val="1800"/>
              <a:buChar char="-"/>
            </a:pPr>
            <a:r>
              <a:rPr lang="en" sz="1800"/>
              <a:t>Avoid obscurity</a:t>
            </a:r>
            <a:endParaRPr sz="1800"/>
          </a:p>
          <a:p>
            <a:pPr indent="-342900" lvl="1" marL="914400" rtl="0" algn="l">
              <a:lnSpc>
                <a:spcPct val="90000"/>
              </a:lnSpc>
              <a:spcBef>
                <a:spcPts val="0"/>
              </a:spcBef>
              <a:spcAft>
                <a:spcPts val="0"/>
              </a:spcAft>
              <a:buSzPts val="1800"/>
              <a:buChar char="-"/>
            </a:pPr>
            <a:r>
              <a:rPr lang="en" sz="1800"/>
              <a:t>Avoid ambiguity</a:t>
            </a:r>
            <a:endParaRPr sz="1800"/>
          </a:p>
          <a:p>
            <a:pPr indent="-342900" lvl="1" marL="914400" rtl="0" algn="l">
              <a:lnSpc>
                <a:spcPct val="90000"/>
              </a:lnSpc>
              <a:spcBef>
                <a:spcPts val="0"/>
              </a:spcBef>
              <a:spcAft>
                <a:spcPts val="0"/>
              </a:spcAft>
              <a:buSzPts val="1800"/>
              <a:buChar char="-"/>
            </a:pPr>
            <a:r>
              <a:rPr lang="en" sz="1800"/>
              <a:t>Be orderly</a:t>
            </a:r>
            <a:endParaRPr sz="1800"/>
          </a:p>
        </p:txBody>
      </p:sp>
      <p:sp>
        <p:nvSpPr>
          <p:cNvPr id="439" name="Google Shape;43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Discourse Analysis</a:t>
            </a:r>
            <a:endParaRPr/>
          </a:p>
        </p:txBody>
      </p:sp>
      <p:sp>
        <p:nvSpPr>
          <p:cNvPr id="445" name="Google Shape;445;p59"/>
          <p:cNvSpPr txBox="1"/>
          <p:nvPr>
            <p:ph idx="1" type="body"/>
          </p:nvPr>
        </p:nvSpPr>
        <p:spPr>
          <a:xfrm>
            <a:off x="241225" y="1276150"/>
            <a:ext cx="8520600" cy="3354000"/>
          </a:xfrm>
          <a:prstGeom prst="rect">
            <a:avLst/>
          </a:prstGeom>
        </p:spPr>
        <p:txBody>
          <a:bodyPr anchorCtr="0" anchor="t" bIns="91425" lIns="91425" spcFirstLastPara="1" rIns="91425" wrap="square" tIns="91425">
            <a:normAutofit fontScale="85000"/>
          </a:bodyPr>
          <a:lstStyle/>
          <a:p>
            <a:pPr indent="0" lvl="0" marL="0" rtl="0" algn="just">
              <a:spcBef>
                <a:spcPts val="0"/>
              </a:spcBef>
              <a:spcAft>
                <a:spcPts val="0"/>
              </a:spcAft>
              <a:buClr>
                <a:schemeClr val="dk1"/>
              </a:buClr>
              <a:buSzPct val="50000"/>
              <a:buFont typeface="Arial"/>
              <a:buNone/>
            </a:pPr>
            <a:r>
              <a:rPr lang="en" sz="2200">
                <a:latin typeface="Times New Roman"/>
                <a:ea typeface="Times New Roman"/>
                <a:cs typeface="Times New Roman"/>
                <a:sym typeface="Times New Roman"/>
              </a:rPr>
              <a:t>“It is a truth universally acknowledged, that a single man in possession of a good fortune must be in want of a wife. However little known the feelings or views of such a man may be on his first entering a neighbourhood, this truth is so well fixed in the minds of the surrounding families, that he is considered as the rightful property of some one or other of their daughters.” Jane Austen ‘Pride and Prejudice’</a:t>
            </a:r>
            <a:endParaRPr sz="2200">
              <a:latin typeface="Times New Roman"/>
              <a:ea typeface="Times New Roman"/>
              <a:cs typeface="Times New Roman"/>
              <a:sym typeface="Times New Roman"/>
            </a:endParaRPr>
          </a:p>
          <a:p>
            <a:pPr indent="0" lvl="0" marL="0" rtl="0" algn="just">
              <a:spcBef>
                <a:spcPts val="300"/>
              </a:spcBef>
              <a:spcAft>
                <a:spcPts val="0"/>
              </a:spcAft>
              <a:buClr>
                <a:schemeClr val="dk1"/>
              </a:buClr>
              <a:buSzPct val="50000"/>
              <a:buFont typeface="Arial"/>
              <a:buNone/>
            </a:pPr>
            <a:r>
              <a:t/>
            </a:r>
            <a:endParaRPr sz="2200">
              <a:latin typeface="Times New Roman"/>
              <a:ea typeface="Times New Roman"/>
              <a:cs typeface="Times New Roman"/>
              <a:sym typeface="Times New Roman"/>
            </a:endParaRPr>
          </a:p>
          <a:p>
            <a:pPr indent="0" lvl="0" marL="0" rtl="0" algn="just">
              <a:spcBef>
                <a:spcPts val="300"/>
              </a:spcBef>
              <a:spcAft>
                <a:spcPts val="0"/>
              </a:spcAft>
              <a:buClr>
                <a:schemeClr val="dk1"/>
              </a:buClr>
              <a:buSzPct val="50000"/>
              <a:buFont typeface="Arial"/>
              <a:buNone/>
            </a:pPr>
            <a:r>
              <a:rPr lang="en" sz="2200">
                <a:latin typeface="Times New Roman"/>
                <a:ea typeface="Times New Roman"/>
                <a:cs typeface="Times New Roman"/>
                <a:sym typeface="Times New Roman"/>
              </a:rPr>
              <a:t>What is going on? Who is referring to what? How does the second sentence explain or elaborate on the first? What are the properties of this way of communicating?</a:t>
            </a:r>
            <a:endParaRPr sz="2200">
              <a:latin typeface="Times New Roman"/>
              <a:ea typeface="Times New Roman"/>
              <a:cs typeface="Times New Roman"/>
              <a:sym typeface="Times New Roman"/>
            </a:endParaRPr>
          </a:p>
          <a:p>
            <a:pPr indent="0" lvl="0" marL="0" rtl="0" algn="l">
              <a:lnSpc>
                <a:spcPct val="100000"/>
              </a:lnSpc>
              <a:spcBef>
                <a:spcPts val="300"/>
              </a:spcBef>
              <a:spcAft>
                <a:spcPts val="1000"/>
              </a:spcAft>
              <a:buNone/>
            </a:pPr>
            <a:r>
              <a:t/>
            </a:r>
            <a:endParaRPr sz="2900"/>
          </a:p>
        </p:txBody>
      </p:sp>
      <p:sp>
        <p:nvSpPr>
          <p:cNvPr id="446" name="Google Shape;44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from Linguistics</a:t>
            </a:r>
            <a:endParaRPr/>
          </a:p>
        </p:txBody>
      </p:sp>
      <p:sp>
        <p:nvSpPr>
          <p:cNvPr id="452" name="Google Shape;452;p60"/>
          <p:cNvSpPr txBox="1"/>
          <p:nvPr>
            <p:ph idx="1" type="body"/>
          </p:nvPr>
        </p:nvSpPr>
        <p:spPr>
          <a:xfrm>
            <a:off x="241225" y="1276150"/>
            <a:ext cx="8520600" cy="3354000"/>
          </a:xfrm>
          <a:prstGeom prst="rect">
            <a:avLst/>
          </a:prstGeom>
        </p:spPr>
        <p:txBody>
          <a:bodyPr anchorCtr="0" anchor="t" bIns="91425" lIns="91425" spcFirstLastPara="1" rIns="91425" wrap="square" tIns="91425">
            <a:normAutofit fontScale="92500" lnSpcReduction="10000"/>
          </a:bodyPr>
          <a:lstStyle/>
          <a:p>
            <a:pPr indent="-334327" lvl="0" marL="457200" rtl="0" algn="l">
              <a:lnSpc>
                <a:spcPct val="100000"/>
              </a:lnSpc>
              <a:spcBef>
                <a:spcPts val="0"/>
              </a:spcBef>
              <a:spcAft>
                <a:spcPts val="0"/>
              </a:spcAft>
              <a:buSzPct val="100000"/>
              <a:buChar char="●"/>
            </a:pPr>
            <a:r>
              <a:rPr lang="en"/>
              <a:t>Form is arbitrary, it doesn’t have to be this way</a:t>
            </a:r>
            <a:endParaRPr/>
          </a:p>
          <a:p>
            <a:pPr indent="-334327" lvl="0" marL="457200" rtl="0" algn="l">
              <a:lnSpc>
                <a:spcPct val="100000"/>
              </a:lnSpc>
              <a:spcBef>
                <a:spcPts val="0"/>
              </a:spcBef>
              <a:spcAft>
                <a:spcPts val="0"/>
              </a:spcAft>
              <a:buSzPct val="100000"/>
              <a:buChar char="●"/>
            </a:pPr>
            <a:r>
              <a:rPr lang="en"/>
              <a:t>Every language is learnable by 3-5 yr olds - poverty of the stimulus</a:t>
            </a:r>
            <a:endParaRPr/>
          </a:p>
          <a:p>
            <a:pPr indent="-334327" lvl="0" marL="457200" rtl="0" algn="l">
              <a:lnSpc>
                <a:spcPct val="100000"/>
              </a:lnSpc>
              <a:spcBef>
                <a:spcPts val="0"/>
              </a:spcBef>
              <a:spcAft>
                <a:spcPts val="0"/>
              </a:spcAft>
              <a:buSzPct val="100000"/>
              <a:buChar char="●"/>
            </a:pPr>
            <a:r>
              <a:rPr lang="en"/>
              <a:t>Translation is hard, not word for word, ‘You just don’t say it that way’</a:t>
            </a:r>
            <a:endParaRPr/>
          </a:p>
          <a:p>
            <a:pPr indent="-334327" lvl="0" marL="457200" rtl="0" algn="l">
              <a:lnSpc>
                <a:spcPct val="100000"/>
              </a:lnSpc>
              <a:spcBef>
                <a:spcPts val="0"/>
              </a:spcBef>
              <a:spcAft>
                <a:spcPts val="0"/>
              </a:spcAft>
              <a:buSzPct val="100000"/>
              <a:buChar char="●"/>
            </a:pPr>
            <a:r>
              <a:rPr lang="en"/>
              <a:t>Translation is always possible - you can express the same idea in any language</a:t>
            </a:r>
            <a:endParaRPr/>
          </a:p>
          <a:p>
            <a:pPr indent="-334327" lvl="0" marL="457200" rtl="0" algn="l">
              <a:lnSpc>
                <a:spcPct val="100000"/>
              </a:lnSpc>
              <a:spcBef>
                <a:spcPts val="0"/>
              </a:spcBef>
              <a:spcAft>
                <a:spcPts val="0"/>
              </a:spcAft>
              <a:buSzPct val="100000"/>
              <a:buChar char="●"/>
            </a:pPr>
            <a:r>
              <a:rPr lang="en"/>
              <a:t>Words are not concepts</a:t>
            </a:r>
            <a:endParaRPr/>
          </a:p>
          <a:p>
            <a:pPr indent="-310832" lvl="1" marL="914400" rtl="0" algn="l">
              <a:lnSpc>
                <a:spcPct val="100000"/>
              </a:lnSpc>
              <a:spcBef>
                <a:spcPts val="0"/>
              </a:spcBef>
              <a:spcAft>
                <a:spcPts val="0"/>
              </a:spcAft>
              <a:buSzPct val="100000"/>
              <a:buChar char="○"/>
            </a:pPr>
            <a:r>
              <a:rPr lang="en"/>
              <a:t>but how we know about concepts is through words</a:t>
            </a:r>
            <a:endParaRPr/>
          </a:p>
          <a:p>
            <a:pPr indent="-334327" lvl="0" marL="457200" rtl="0" algn="l">
              <a:lnSpc>
                <a:spcPct val="100000"/>
              </a:lnSpc>
              <a:spcBef>
                <a:spcPts val="0"/>
              </a:spcBef>
              <a:spcAft>
                <a:spcPts val="0"/>
              </a:spcAft>
              <a:buSzPct val="100000"/>
              <a:buChar char="●"/>
            </a:pPr>
            <a:r>
              <a:rPr lang="en"/>
              <a:t>Language is not writing</a:t>
            </a:r>
            <a:endParaRPr/>
          </a:p>
          <a:p>
            <a:pPr indent="-310832" lvl="1" marL="914400" rtl="0" algn="l">
              <a:lnSpc>
                <a:spcPct val="100000"/>
              </a:lnSpc>
              <a:spcBef>
                <a:spcPts val="0"/>
              </a:spcBef>
              <a:spcAft>
                <a:spcPts val="0"/>
              </a:spcAft>
              <a:buSzPct val="100000"/>
              <a:buChar char="○"/>
            </a:pPr>
            <a:r>
              <a:rPr lang="en"/>
              <a:t>but mostly what we have is (disembodied) text</a:t>
            </a:r>
            <a:endParaRPr/>
          </a:p>
          <a:p>
            <a:pPr indent="-334327" lvl="0" marL="457200" rtl="0" algn="l">
              <a:lnSpc>
                <a:spcPct val="100000"/>
              </a:lnSpc>
              <a:spcBef>
                <a:spcPts val="0"/>
              </a:spcBef>
              <a:spcAft>
                <a:spcPts val="0"/>
              </a:spcAft>
              <a:buSzPct val="100000"/>
              <a:buChar char="●"/>
            </a:pPr>
            <a:r>
              <a:rPr lang="en"/>
              <a:t>Most words have more than one meaning</a:t>
            </a:r>
            <a:endParaRPr/>
          </a:p>
          <a:p>
            <a:pPr indent="-334327" lvl="0" marL="457200" rtl="0" algn="l">
              <a:lnSpc>
                <a:spcPct val="100000"/>
              </a:lnSpc>
              <a:spcBef>
                <a:spcPts val="0"/>
              </a:spcBef>
              <a:spcAft>
                <a:spcPts val="0"/>
              </a:spcAft>
              <a:buSzPct val="100000"/>
              <a:buChar char="●"/>
            </a:pPr>
            <a:r>
              <a:rPr lang="en"/>
              <a:t>Most utterances are not literal, meanings drift, many words started off as metaphors</a:t>
            </a:r>
            <a:endParaRPr/>
          </a:p>
          <a:p>
            <a:pPr indent="-334327" lvl="0" marL="457200" rtl="0" algn="l">
              <a:lnSpc>
                <a:spcPct val="100000"/>
              </a:lnSpc>
              <a:spcBef>
                <a:spcPts val="0"/>
              </a:spcBef>
              <a:spcAft>
                <a:spcPts val="0"/>
              </a:spcAft>
              <a:buSzPct val="100000"/>
              <a:buChar char="●"/>
            </a:pPr>
            <a:r>
              <a:rPr lang="en"/>
              <a:t>Use vs mention - quotes hide meaning, but meaning leaks through</a:t>
            </a:r>
            <a:endParaRPr/>
          </a:p>
          <a:p>
            <a:pPr indent="-334327" lvl="0" marL="457200" rtl="0" algn="l">
              <a:lnSpc>
                <a:spcPct val="100000"/>
              </a:lnSpc>
              <a:spcBef>
                <a:spcPts val="0"/>
              </a:spcBef>
              <a:spcAft>
                <a:spcPts val="0"/>
              </a:spcAft>
              <a:buSzPct val="100000"/>
              <a:buChar char="●"/>
            </a:pPr>
            <a:r>
              <a:rPr lang="en"/>
              <a:t>Human language is both biological and </a:t>
            </a:r>
            <a:r>
              <a:rPr lang="en"/>
              <a:t>cultural</a:t>
            </a:r>
            <a:r>
              <a:rPr lang="en"/>
              <a:t> - necessary features for our speech in mouth/throat/lungs, ears/brain, (but sign language!), and other animals have lots of linguistic potential, but we learn vocab and syntax and sounds from others</a:t>
            </a:r>
            <a:endParaRPr/>
          </a:p>
        </p:txBody>
      </p:sp>
      <p:sp>
        <p:nvSpPr>
          <p:cNvPr id="453" name="Google Shape;45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Cognitive Science for AI</a:t>
            </a:r>
            <a:endParaRPr/>
          </a:p>
        </p:txBody>
      </p:sp>
      <p:sp>
        <p:nvSpPr>
          <p:cNvPr id="459" name="Google Shape;459;p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Reasoning</a:t>
            </a:r>
            <a:endParaRPr sz="5200"/>
          </a:p>
        </p:txBody>
      </p:sp>
      <p:sp>
        <p:nvSpPr>
          <p:cNvPr id="460" name="Google Shape;46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132525" y="138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Reasoning and Problem Solving</a:t>
            </a:r>
            <a:endParaRPr/>
          </a:p>
        </p:txBody>
      </p:sp>
      <p:pic>
        <p:nvPicPr>
          <p:cNvPr id="466" name="Google Shape;466;p62"/>
          <p:cNvPicPr preferRelativeResize="0"/>
          <p:nvPr/>
        </p:nvPicPr>
        <p:blipFill>
          <a:blip r:embed="rId3">
            <a:alphaModFix/>
          </a:blip>
          <a:stretch>
            <a:fillRect/>
          </a:stretch>
        </p:blipFill>
        <p:spPr>
          <a:xfrm>
            <a:off x="154463" y="1017713"/>
            <a:ext cx="2143125" cy="2143125"/>
          </a:xfrm>
          <a:prstGeom prst="rect">
            <a:avLst/>
          </a:prstGeom>
          <a:noFill/>
          <a:ln>
            <a:noFill/>
          </a:ln>
        </p:spPr>
      </p:pic>
      <p:sp>
        <p:nvSpPr>
          <p:cNvPr id="467" name="Google Shape;467;p62"/>
          <p:cNvSpPr txBox="1"/>
          <p:nvPr/>
        </p:nvSpPr>
        <p:spPr>
          <a:xfrm>
            <a:off x="7010650" y="4732325"/>
            <a:ext cx="57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https://en.wikipedia.org/wiki/Optimal_solutions_for_the_Rubik%27s_Cube</a:t>
            </a:r>
            <a:endParaRPr sz="900"/>
          </a:p>
        </p:txBody>
      </p:sp>
      <p:pic>
        <p:nvPicPr>
          <p:cNvPr id="468" name="Google Shape;468;p62"/>
          <p:cNvPicPr preferRelativeResize="0"/>
          <p:nvPr/>
        </p:nvPicPr>
        <p:blipFill rotWithShape="1">
          <a:blip r:embed="rId5">
            <a:alphaModFix/>
          </a:blip>
          <a:srcRect b="0" l="0" r="-16877" t="-16877"/>
          <a:stretch/>
        </p:blipFill>
        <p:spPr>
          <a:xfrm>
            <a:off x="1830550" y="2460550"/>
            <a:ext cx="5124550" cy="2562275"/>
          </a:xfrm>
          <a:prstGeom prst="rect">
            <a:avLst/>
          </a:prstGeom>
          <a:noFill/>
          <a:ln>
            <a:noFill/>
          </a:ln>
        </p:spPr>
      </p:pic>
      <p:sp>
        <p:nvSpPr>
          <p:cNvPr id="469" name="Google Shape;469;p62"/>
          <p:cNvSpPr txBox="1"/>
          <p:nvPr/>
        </p:nvSpPr>
        <p:spPr>
          <a:xfrm>
            <a:off x="7010650" y="4488875"/>
            <a:ext cx="577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6"/>
              </a:rPr>
              <a:t>https://www.officeforstudents.org.uk/news-blog-and-events/blog/freedom-to-question-challenge-and-debate/</a:t>
            </a:r>
            <a:endParaRPr sz="900"/>
          </a:p>
        </p:txBody>
      </p:sp>
      <p:pic>
        <p:nvPicPr>
          <p:cNvPr id="470" name="Google Shape;470;p62"/>
          <p:cNvPicPr preferRelativeResize="0"/>
          <p:nvPr/>
        </p:nvPicPr>
        <p:blipFill>
          <a:blip r:embed="rId7">
            <a:alphaModFix/>
          </a:blip>
          <a:stretch>
            <a:fillRect/>
          </a:stretch>
        </p:blipFill>
        <p:spPr>
          <a:xfrm>
            <a:off x="4767825" y="1005100"/>
            <a:ext cx="4046500" cy="2695975"/>
          </a:xfrm>
          <a:prstGeom prst="rect">
            <a:avLst/>
          </a:prstGeom>
          <a:noFill/>
          <a:ln>
            <a:noFill/>
          </a:ln>
        </p:spPr>
      </p:pic>
      <p:sp>
        <p:nvSpPr>
          <p:cNvPr id="471" name="Google Shape;471;p62"/>
          <p:cNvSpPr txBox="1"/>
          <p:nvPr/>
        </p:nvSpPr>
        <p:spPr>
          <a:xfrm>
            <a:off x="7010650" y="4245425"/>
            <a:ext cx="672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8"/>
              </a:rPr>
              <a:t>https://www.npr.org/2023/01/27/1152155481/meal-prep-made-easy</a:t>
            </a:r>
            <a:endParaRPr sz="900"/>
          </a:p>
        </p:txBody>
      </p:sp>
      <p:sp>
        <p:nvSpPr>
          <p:cNvPr id="472" name="Google Shape;47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Rational Thought</a:t>
            </a:r>
            <a:endParaRPr/>
          </a:p>
        </p:txBody>
      </p:sp>
      <p:sp>
        <p:nvSpPr>
          <p:cNvPr id="478" name="Google Shape;478;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3377" lvl="0" marL="457200" rtl="0" algn="l">
              <a:lnSpc>
                <a:spcPct val="80000"/>
              </a:lnSpc>
              <a:spcBef>
                <a:spcPts val="0"/>
              </a:spcBef>
              <a:spcAft>
                <a:spcPts val="0"/>
              </a:spcAft>
              <a:buSzPts val="1965"/>
              <a:buChar char="●"/>
            </a:pPr>
            <a:r>
              <a:rPr lang="en" sz="1965"/>
              <a:t>Logic - propositional and first-order calculus</a:t>
            </a:r>
            <a:endParaRPr sz="1965"/>
          </a:p>
          <a:p>
            <a:pPr indent="0" lvl="0" marL="457200" rtl="0" algn="l">
              <a:lnSpc>
                <a:spcPct val="80000"/>
              </a:lnSpc>
              <a:spcBef>
                <a:spcPts val="1000"/>
              </a:spcBef>
              <a:spcAft>
                <a:spcPts val="0"/>
              </a:spcAft>
              <a:buSzPts val="1018"/>
              <a:buNone/>
            </a:pPr>
            <a:r>
              <a:t/>
            </a:r>
            <a:endParaRPr sz="1965"/>
          </a:p>
          <a:p>
            <a:pPr indent="-353377" lvl="0" marL="457200" rtl="0" algn="l">
              <a:lnSpc>
                <a:spcPct val="80000"/>
              </a:lnSpc>
              <a:spcBef>
                <a:spcPts val="1000"/>
              </a:spcBef>
              <a:spcAft>
                <a:spcPts val="0"/>
              </a:spcAft>
              <a:buSzPts val="1965"/>
              <a:buChar char="●"/>
            </a:pPr>
            <a:r>
              <a:rPr lang="en" sz="1965"/>
              <a:t>Probabilistic thinking - updating with Bayes</a:t>
            </a:r>
            <a:endParaRPr sz="1965"/>
          </a:p>
          <a:p>
            <a:pPr indent="0" lvl="0" marL="0" rtl="0" algn="l">
              <a:lnSpc>
                <a:spcPct val="80000"/>
              </a:lnSpc>
              <a:spcBef>
                <a:spcPts val="1000"/>
              </a:spcBef>
              <a:spcAft>
                <a:spcPts val="0"/>
              </a:spcAft>
              <a:buSzPts val="1018"/>
              <a:buNone/>
            </a:pPr>
            <a:r>
              <a:t/>
            </a:r>
            <a:endParaRPr sz="1965"/>
          </a:p>
          <a:p>
            <a:pPr indent="-353377" lvl="0" marL="457200" rtl="0" algn="l">
              <a:lnSpc>
                <a:spcPct val="80000"/>
              </a:lnSpc>
              <a:spcBef>
                <a:spcPts val="1000"/>
              </a:spcBef>
              <a:spcAft>
                <a:spcPts val="0"/>
              </a:spcAft>
              <a:buSzPts val="1965"/>
              <a:buChar char="●"/>
            </a:pPr>
            <a:r>
              <a:rPr lang="en" sz="1965"/>
              <a:t>System 1 vs System 2</a:t>
            </a:r>
            <a:endParaRPr sz="1965"/>
          </a:p>
          <a:p>
            <a:pPr indent="-329882" lvl="1" marL="914400" rtl="0" algn="l">
              <a:lnSpc>
                <a:spcPct val="80000"/>
              </a:lnSpc>
              <a:spcBef>
                <a:spcPts val="0"/>
              </a:spcBef>
              <a:spcAft>
                <a:spcPts val="0"/>
              </a:spcAft>
              <a:buSzPts val="1595"/>
              <a:buChar char="○"/>
            </a:pPr>
            <a:r>
              <a:rPr lang="en" sz="1595"/>
              <a:t>Fast - intuition, unconscious, probabilistic</a:t>
            </a:r>
            <a:endParaRPr sz="1595"/>
          </a:p>
          <a:p>
            <a:pPr indent="-329882" lvl="1" marL="914400" rtl="0" algn="l">
              <a:lnSpc>
                <a:spcPct val="80000"/>
              </a:lnSpc>
              <a:spcBef>
                <a:spcPts val="0"/>
              </a:spcBef>
              <a:spcAft>
                <a:spcPts val="0"/>
              </a:spcAft>
              <a:buSzPts val="1595"/>
              <a:buChar char="○"/>
            </a:pPr>
            <a:r>
              <a:rPr lang="en" sz="1595"/>
              <a:t>Slow - deliberative, ‘rational’, rule based</a:t>
            </a:r>
            <a:endParaRPr sz="1595"/>
          </a:p>
        </p:txBody>
      </p:sp>
      <p:sp>
        <p:nvSpPr>
          <p:cNvPr id="479" name="Google Shape;47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Intelligence?</a:t>
            </a:r>
            <a:endParaRPr/>
          </a:p>
        </p:txBody>
      </p:sp>
      <p:sp>
        <p:nvSpPr>
          <p:cNvPr id="85" name="Google Shape;85;p19"/>
          <p:cNvSpPr txBox="1"/>
          <p:nvPr>
            <p:ph idx="1" type="body"/>
          </p:nvPr>
        </p:nvSpPr>
        <p:spPr>
          <a:xfrm>
            <a:off x="311700" y="1225225"/>
            <a:ext cx="40479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General</a:t>
            </a:r>
            <a:endParaRPr/>
          </a:p>
          <a:p>
            <a:pPr indent="-342900" lvl="0" marL="457200" rtl="0" algn="l">
              <a:lnSpc>
                <a:spcPct val="100000"/>
              </a:lnSpc>
              <a:spcBef>
                <a:spcPts val="1000"/>
              </a:spcBef>
              <a:spcAft>
                <a:spcPts val="0"/>
              </a:spcAft>
              <a:buSzPts val="1800"/>
              <a:buChar char="●"/>
            </a:pPr>
            <a:r>
              <a:rPr lang="en"/>
              <a:t>Adaptability?</a:t>
            </a:r>
            <a:endParaRPr/>
          </a:p>
          <a:p>
            <a:pPr indent="-342900" lvl="0" marL="457200" rtl="0" algn="l">
              <a:lnSpc>
                <a:spcPct val="100000"/>
              </a:lnSpc>
              <a:spcBef>
                <a:spcPts val="0"/>
              </a:spcBef>
              <a:spcAft>
                <a:spcPts val="0"/>
              </a:spcAft>
              <a:buSzPts val="1800"/>
              <a:buChar char="●"/>
            </a:pPr>
            <a:r>
              <a:rPr lang="en"/>
              <a:t>Learning/Memory?</a:t>
            </a:r>
            <a:endParaRPr/>
          </a:p>
          <a:p>
            <a:pPr indent="-342900" lvl="0" marL="457200" rtl="0" algn="l">
              <a:lnSpc>
                <a:spcPct val="100000"/>
              </a:lnSpc>
              <a:spcBef>
                <a:spcPts val="0"/>
              </a:spcBef>
              <a:spcAft>
                <a:spcPts val="0"/>
              </a:spcAft>
              <a:buSzPts val="1800"/>
              <a:buChar char="●"/>
            </a:pPr>
            <a:r>
              <a:rPr lang="en"/>
              <a:t>Language?</a:t>
            </a:r>
            <a:endParaRPr/>
          </a:p>
          <a:p>
            <a:pPr indent="-342900" lvl="0" marL="457200" rtl="0" algn="l">
              <a:lnSpc>
                <a:spcPct val="100000"/>
              </a:lnSpc>
              <a:spcBef>
                <a:spcPts val="0"/>
              </a:spcBef>
              <a:spcAft>
                <a:spcPts val="0"/>
              </a:spcAft>
              <a:buSzPts val="1800"/>
              <a:buChar char="●"/>
            </a:pPr>
            <a:r>
              <a:rPr lang="en"/>
              <a:t>Logical Thinking/Math/Science?</a:t>
            </a:r>
            <a:endParaRPr/>
          </a:p>
          <a:p>
            <a:pPr indent="-342900" lvl="0" marL="457200" rtl="0" algn="l">
              <a:lnSpc>
                <a:spcPct val="100000"/>
              </a:lnSpc>
              <a:spcBef>
                <a:spcPts val="0"/>
              </a:spcBef>
              <a:spcAft>
                <a:spcPts val="0"/>
              </a:spcAft>
              <a:buSzPts val="1800"/>
              <a:buChar char="●"/>
            </a:pPr>
            <a:r>
              <a:rPr lang="en"/>
              <a:t>Understanding?</a:t>
            </a:r>
            <a:endParaRPr/>
          </a:p>
          <a:p>
            <a:pPr indent="-342900" lvl="0" marL="457200" rtl="0" algn="l">
              <a:lnSpc>
                <a:spcPct val="100000"/>
              </a:lnSpc>
              <a:spcBef>
                <a:spcPts val="0"/>
              </a:spcBef>
              <a:spcAft>
                <a:spcPts val="0"/>
              </a:spcAft>
              <a:buSzPts val="1800"/>
              <a:buChar char="●"/>
            </a:pPr>
            <a:r>
              <a:rPr lang="en"/>
              <a:t>Consciousness?</a:t>
            </a:r>
            <a:endParaRPr/>
          </a:p>
          <a:p>
            <a:pPr indent="-342900" lvl="0" marL="457200" rtl="0" algn="l">
              <a:lnSpc>
                <a:spcPct val="100000"/>
              </a:lnSpc>
              <a:spcBef>
                <a:spcPts val="0"/>
              </a:spcBef>
              <a:spcAft>
                <a:spcPts val="0"/>
              </a:spcAft>
              <a:buSzPts val="1800"/>
              <a:buChar char="●"/>
            </a:pPr>
            <a:r>
              <a:rPr lang="en"/>
              <a:t>Sentience?</a:t>
            </a:r>
            <a:endParaRPr/>
          </a:p>
          <a:p>
            <a:pPr indent="0" lvl="0" marL="0" rtl="0" algn="l">
              <a:lnSpc>
                <a:spcPct val="100000"/>
              </a:lnSpc>
              <a:spcBef>
                <a:spcPts val="1000"/>
              </a:spcBef>
              <a:spcAft>
                <a:spcPts val="1000"/>
              </a:spcAft>
              <a:buNone/>
            </a:pPr>
            <a:r>
              <a:t/>
            </a:r>
            <a:endParaRPr/>
          </a:p>
        </p:txBody>
      </p:sp>
      <p:sp>
        <p:nvSpPr>
          <p:cNvPr id="86" name="Google Shape;86;p19"/>
          <p:cNvSpPr txBox="1"/>
          <p:nvPr>
            <p:ph idx="1" type="body"/>
          </p:nvPr>
        </p:nvSpPr>
        <p:spPr>
          <a:xfrm>
            <a:off x="4572000" y="1225225"/>
            <a:ext cx="40479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Specific</a:t>
            </a:r>
            <a:endParaRPr/>
          </a:p>
          <a:p>
            <a:pPr indent="-342900" lvl="0" marL="457200" rtl="0" algn="l">
              <a:lnSpc>
                <a:spcPct val="100000"/>
              </a:lnSpc>
              <a:spcBef>
                <a:spcPts val="1000"/>
              </a:spcBef>
              <a:spcAft>
                <a:spcPts val="0"/>
              </a:spcAft>
              <a:buSzPts val="1800"/>
              <a:buChar char="●"/>
            </a:pPr>
            <a:r>
              <a:rPr lang="en"/>
              <a:t>Playing chess?</a:t>
            </a:r>
            <a:endParaRPr/>
          </a:p>
          <a:p>
            <a:pPr indent="-342900" lvl="0" marL="457200" rtl="0" algn="l">
              <a:lnSpc>
                <a:spcPct val="100000"/>
              </a:lnSpc>
              <a:spcBef>
                <a:spcPts val="0"/>
              </a:spcBef>
              <a:spcAft>
                <a:spcPts val="0"/>
              </a:spcAft>
              <a:buSzPts val="1800"/>
              <a:buChar char="●"/>
            </a:pPr>
            <a:r>
              <a:rPr lang="en"/>
              <a:t>Remembering in order a shuffled deck of cards?</a:t>
            </a:r>
            <a:endParaRPr/>
          </a:p>
          <a:p>
            <a:pPr indent="-342900" lvl="0" marL="457200" rtl="0" algn="l">
              <a:lnSpc>
                <a:spcPct val="100000"/>
              </a:lnSpc>
              <a:spcBef>
                <a:spcPts val="0"/>
              </a:spcBef>
              <a:spcAft>
                <a:spcPts val="0"/>
              </a:spcAft>
              <a:buSzPts val="1800"/>
              <a:buChar char="●"/>
            </a:pPr>
            <a:r>
              <a:rPr lang="en"/>
              <a:t>Recognizing a grade school friend after 40 years?</a:t>
            </a:r>
            <a:endParaRPr/>
          </a:p>
          <a:p>
            <a:pPr indent="-342900" lvl="0" marL="457200" rtl="0" algn="l">
              <a:lnSpc>
                <a:spcPct val="100000"/>
              </a:lnSpc>
              <a:spcBef>
                <a:spcPts val="0"/>
              </a:spcBef>
              <a:spcAft>
                <a:spcPts val="0"/>
              </a:spcAft>
              <a:buSzPts val="1800"/>
              <a:buChar char="●"/>
            </a:pPr>
            <a:r>
              <a:rPr lang="en"/>
              <a:t>Solving an integral?</a:t>
            </a:r>
            <a:endParaRPr/>
          </a:p>
          <a:p>
            <a:pPr indent="-342900" lvl="0" marL="457200" rtl="0" algn="l">
              <a:lnSpc>
                <a:spcPct val="100000"/>
              </a:lnSpc>
              <a:spcBef>
                <a:spcPts val="0"/>
              </a:spcBef>
              <a:spcAft>
                <a:spcPts val="0"/>
              </a:spcAft>
              <a:buSzPts val="1800"/>
              <a:buChar char="●"/>
            </a:pPr>
            <a:r>
              <a:rPr lang="en"/>
              <a:t>Folding a shirt?</a:t>
            </a:r>
            <a:endParaRPr/>
          </a:p>
        </p:txBody>
      </p:sp>
      <p:sp>
        <p:nvSpPr>
          <p:cNvPr id="87" name="Google Shape;8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Thinking</a:t>
            </a:r>
            <a:endParaRPr/>
          </a:p>
        </p:txBody>
      </p:sp>
      <p:sp>
        <p:nvSpPr>
          <p:cNvPr id="485" name="Google Shape;485;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61950" lvl="0" marL="457200" rtl="0" algn="l">
              <a:lnSpc>
                <a:spcPct val="100000"/>
              </a:lnSpc>
              <a:spcBef>
                <a:spcPts val="0"/>
              </a:spcBef>
              <a:spcAft>
                <a:spcPts val="0"/>
              </a:spcAft>
              <a:buSzPts val="2100"/>
              <a:buChar char="●"/>
            </a:pPr>
            <a:r>
              <a:rPr lang="en" sz="2100"/>
              <a:t>Internal process - stream of consciousness</a:t>
            </a:r>
            <a:endParaRPr sz="2100"/>
          </a:p>
          <a:p>
            <a:pPr indent="-361950" lvl="1" marL="914400" rtl="0" algn="l">
              <a:lnSpc>
                <a:spcPct val="100000"/>
              </a:lnSpc>
              <a:spcBef>
                <a:spcPts val="0"/>
              </a:spcBef>
              <a:spcAft>
                <a:spcPts val="0"/>
              </a:spcAft>
              <a:buSzPts val="2100"/>
              <a:buChar char="○"/>
            </a:pPr>
            <a:r>
              <a:rPr lang="en" sz="2100"/>
              <a:t>Step by step logical manipulations</a:t>
            </a:r>
            <a:endParaRPr sz="2100"/>
          </a:p>
          <a:p>
            <a:pPr indent="-361950" lvl="1" marL="914400" rtl="0" algn="l">
              <a:lnSpc>
                <a:spcPct val="100000"/>
              </a:lnSpc>
              <a:spcBef>
                <a:spcPts val="0"/>
              </a:spcBef>
              <a:spcAft>
                <a:spcPts val="0"/>
              </a:spcAft>
              <a:buSzPts val="2100"/>
              <a:buChar char="○"/>
            </a:pPr>
            <a:r>
              <a:rPr lang="en" sz="2100"/>
              <a:t>Symbolic monologue</a:t>
            </a:r>
            <a:endParaRPr sz="2100"/>
          </a:p>
          <a:p>
            <a:pPr indent="-361950" lvl="1" marL="914400" rtl="0" algn="l">
              <a:lnSpc>
                <a:spcPct val="100000"/>
              </a:lnSpc>
              <a:spcBef>
                <a:spcPts val="0"/>
              </a:spcBef>
              <a:spcAft>
                <a:spcPts val="0"/>
              </a:spcAft>
              <a:buSzPts val="2100"/>
              <a:buChar char="○"/>
            </a:pPr>
            <a:r>
              <a:rPr lang="en" sz="2100"/>
              <a:t>Nonsymbolic sequence of feelings/images</a:t>
            </a:r>
            <a:endParaRPr sz="2100"/>
          </a:p>
          <a:p>
            <a:pPr indent="-361950" lvl="0" marL="457200" rtl="0" algn="l">
              <a:lnSpc>
                <a:spcPct val="100000"/>
              </a:lnSpc>
              <a:spcBef>
                <a:spcPts val="0"/>
              </a:spcBef>
              <a:spcAft>
                <a:spcPts val="0"/>
              </a:spcAft>
              <a:buSzPts val="2100"/>
              <a:buChar char="●"/>
            </a:pPr>
            <a:r>
              <a:rPr lang="en" sz="2100"/>
              <a:t>Counterfactuals, Hypotheticals</a:t>
            </a:r>
            <a:endParaRPr sz="2100"/>
          </a:p>
          <a:p>
            <a:pPr indent="-361950" lvl="0" marL="457200" rtl="0" algn="l">
              <a:lnSpc>
                <a:spcPct val="100000"/>
              </a:lnSpc>
              <a:spcBef>
                <a:spcPts val="0"/>
              </a:spcBef>
              <a:spcAft>
                <a:spcPts val="0"/>
              </a:spcAft>
              <a:buSzPts val="2100"/>
              <a:buChar char="●"/>
            </a:pPr>
            <a:r>
              <a:rPr lang="en" sz="2100"/>
              <a:t>Awareness, Metacognition</a:t>
            </a:r>
            <a:endParaRPr sz="2100"/>
          </a:p>
          <a:p>
            <a:pPr indent="-361950" lvl="1" marL="914400" rtl="0" algn="l">
              <a:lnSpc>
                <a:spcPct val="100000"/>
              </a:lnSpc>
              <a:spcBef>
                <a:spcPts val="0"/>
              </a:spcBef>
              <a:spcAft>
                <a:spcPts val="0"/>
              </a:spcAft>
              <a:buSzPts val="2100"/>
              <a:buChar char="○"/>
            </a:pPr>
            <a:r>
              <a:rPr lang="en" sz="2100"/>
              <a:t>T</a:t>
            </a:r>
            <a:r>
              <a:rPr lang="en" sz="2100"/>
              <a:t>hinking about thoughts = Introspection</a:t>
            </a:r>
            <a:endParaRPr sz="2100"/>
          </a:p>
          <a:p>
            <a:pPr indent="-361950" lvl="0" marL="457200" rtl="0" algn="l">
              <a:lnSpc>
                <a:spcPct val="100000"/>
              </a:lnSpc>
              <a:spcBef>
                <a:spcPts val="0"/>
              </a:spcBef>
              <a:spcAft>
                <a:spcPts val="0"/>
              </a:spcAft>
              <a:buSzPts val="2100"/>
              <a:buChar char="●"/>
            </a:pPr>
            <a:r>
              <a:rPr lang="en" sz="2100"/>
              <a:t>Theory of Mind</a:t>
            </a:r>
            <a:endParaRPr sz="2100"/>
          </a:p>
          <a:p>
            <a:pPr indent="-361950" lvl="1" marL="914400" rtl="0" algn="l">
              <a:lnSpc>
                <a:spcPct val="100000"/>
              </a:lnSpc>
              <a:spcBef>
                <a:spcPts val="0"/>
              </a:spcBef>
              <a:spcAft>
                <a:spcPts val="0"/>
              </a:spcAft>
              <a:buSzPts val="2100"/>
              <a:buChar char="○"/>
            </a:pPr>
            <a:r>
              <a:rPr lang="en" sz="2100"/>
              <a:t>Mirror Test</a:t>
            </a:r>
            <a:endParaRPr sz="2100"/>
          </a:p>
          <a:p>
            <a:pPr indent="-361950" lvl="1" marL="914400" rtl="0" algn="l">
              <a:lnSpc>
                <a:spcPct val="100000"/>
              </a:lnSpc>
              <a:spcBef>
                <a:spcPts val="0"/>
              </a:spcBef>
              <a:spcAft>
                <a:spcPts val="0"/>
              </a:spcAft>
              <a:buSzPts val="2100"/>
              <a:buChar char="○"/>
            </a:pPr>
            <a:r>
              <a:rPr lang="en" sz="2100"/>
              <a:t>Prisoner’s Dilemma</a:t>
            </a:r>
            <a:endParaRPr sz="2100"/>
          </a:p>
          <a:p>
            <a:pPr indent="-361950" lvl="1" marL="914400" rtl="0" algn="l">
              <a:lnSpc>
                <a:spcPct val="100000"/>
              </a:lnSpc>
              <a:spcBef>
                <a:spcPts val="0"/>
              </a:spcBef>
              <a:spcAft>
                <a:spcPts val="0"/>
              </a:spcAft>
              <a:buSzPts val="2100"/>
              <a:buChar char="○"/>
            </a:pPr>
            <a:r>
              <a:rPr lang="en" sz="2100"/>
              <a:t>Rock Paper Scissors</a:t>
            </a:r>
            <a:endParaRPr sz="2100"/>
          </a:p>
        </p:txBody>
      </p:sp>
      <p:pic>
        <p:nvPicPr>
          <p:cNvPr id="486" name="Google Shape;486;p64"/>
          <p:cNvPicPr preferRelativeResize="0"/>
          <p:nvPr/>
        </p:nvPicPr>
        <p:blipFill>
          <a:blip r:embed="rId3">
            <a:alphaModFix/>
          </a:blip>
          <a:stretch>
            <a:fillRect/>
          </a:stretch>
        </p:blipFill>
        <p:spPr>
          <a:xfrm>
            <a:off x="6581100" y="0"/>
            <a:ext cx="2562900" cy="3416400"/>
          </a:xfrm>
          <a:prstGeom prst="rect">
            <a:avLst/>
          </a:prstGeom>
          <a:noFill/>
          <a:ln>
            <a:noFill/>
          </a:ln>
        </p:spPr>
      </p:pic>
      <p:sp>
        <p:nvSpPr>
          <p:cNvPr id="487" name="Google Shape;487;p64"/>
          <p:cNvSpPr txBox="1"/>
          <p:nvPr/>
        </p:nvSpPr>
        <p:spPr>
          <a:xfrm>
            <a:off x="3031800" y="4820400"/>
            <a:ext cx="611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https://en.wikipedia.org/wiki/Philosophy#/media/File:Le_Penseur_by_Rodin_(Kunsthalle_Bielefeld)_2014-04-10.JPG</a:t>
            </a:r>
            <a:endParaRPr sz="900"/>
          </a:p>
        </p:txBody>
      </p:sp>
      <p:sp>
        <p:nvSpPr>
          <p:cNvPr id="488" name="Google Shape;48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Cognitive Biases</a:t>
            </a:r>
            <a:endParaRPr/>
          </a:p>
        </p:txBody>
      </p:sp>
      <p:sp>
        <p:nvSpPr>
          <p:cNvPr id="494" name="Google Shape;494;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a:t>Ways in which thought is off from ‘rational’ (logic and evidence)</a:t>
            </a:r>
            <a:endParaRPr/>
          </a:p>
          <a:p>
            <a:pPr indent="0" lvl="0" marL="0" rtl="0" algn="l">
              <a:lnSpc>
                <a:spcPct val="100000"/>
              </a:lnSpc>
              <a:spcBef>
                <a:spcPts val="1000"/>
              </a:spcBef>
              <a:spcAft>
                <a:spcPts val="0"/>
              </a:spcAft>
              <a:buNone/>
            </a:pPr>
            <a:r>
              <a:rPr lang="en"/>
              <a:t>‘Linda is a bank teller’ vs ‘Linda is a bank teller and a feminist’</a:t>
            </a:r>
            <a:endParaRPr/>
          </a:p>
          <a:p>
            <a:pPr indent="-342900" lvl="0" marL="457200" rtl="0" algn="l">
              <a:lnSpc>
                <a:spcPct val="100000"/>
              </a:lnSpc>
              <a:spcBef>
                <a:spcPts val="1000"/>
              </a:spcBef>
              <a:spcAft>
                <a:spcPts val="0"/>
              </a:spcAft>
              <a:buSzPts val="1800"/>
              <a:buChar char="●"/>
            </a:pPr>
            <a:r>
              <a:rPr b="1" lang="en"/>
              <a:t>Overgeneralization</a:t>
            </a:r>
            <a:r>
              <a:rPr lang="en"/>
              <a:t> - similar items alike in other features</a:t>
            </a:r>
            <a:endParaRPr/>
          </a:p>
          <a:p>
            <a:pPr indent="-342900" lvl="0" marL="457200" rtl="0" algn="l">
              <a:lnSpc>
                <a:spcPct val="100000"/>
              </a:lnSpc>
              <a:spcBef>
                <a:spcPts val="0"/>
              </a:spcBef>
              <a:spcAft>
                <a:spcPts val="0"/>
              </a:spcAft>
              <a:buSzPts val="1800"/>
              <a:buChar char="●"/>
            </a:pPr>
            <a:r>
              <a:rPr b="1" lang="en"/>
              <a:t>Priming, Anchoring </a:t>
            </a:r>
            <a:r>
              <a:rPr lang="en"/>
              <a:t>- pattern on first items seen</a:t>
            </a:r>
            <a:endParaRPr/>
          </a:p>
          <a:p>
            <a:pPr indent="-342900" lvl="0" marL="457200" rtl="0" algn="l">
              <a:lnSpc>
                <a:spcPct val="100000"/>
              </a:lnSpc>
              <a:spcBef>
                <a:spcPts val="0"/>
              </a:spcBef>
              <a:spcAft>
                <a:spcPts val="0"/>
              </a:spcAft>
              <a:buSzPts val="1800"/>
              <a:buChar char="●"/>
            </a:pPr>
            <a:r>
              <a:rPr b="1" lang="en"/>
              <a:t>Recency</a:t>
            </a:r>
            <a:r>
              <a:rPr lang="en"/>
              <a:t> - pattern on most recent data</a:t>
            </a:r>
            <a:endParaRPr/>
          </a:p>
          <a:p>
            <a:pPr indent="-342900" lvl="0" marL="457200" rtl="0" algn="l">
              <a:lnSpc>
                <a:spcPct val="100000"/>
              </a:lnSpc>
              <a:spcBef>
                <a:spcPts val="0"/>
              </a:spcBef>
              <a:spcAft>
                <a:spcPts val="0"/>
              </a:spcAft>
              <a:buSzPts val="1800"/>
              <a:buChar char="●"/>
            </a:pPr>
            <a:r>
              <a:rPr b="1" lang="en"/>
              <a:t>Confirmation Bias</a:t>
            </a:r>
            <a:r>
              <a:rPr lang="en"/>
              <a:t> - accepting data that </a:t>
            </a:r>
            <a:r>
              <a:rPr lang="en"/>
              <a:t>confirms</a:t>
            </a:r>
            <a:r>
              <a:rPr lang="en"/>
              <a:t> hypothesis, ignoring contradicting data, cherry picking</a:t>
            </a:r>
            <a:endParaRPr/>
          </a:p>
          <a:p>
            <a:pPr indent="-342900" lvl="0" marL="457200" rtl="0" algn="l">
              <a:lnSpc>
                <a:spcPct val="100000"/>
              </a:lnSpc>
              <a:spcBef>
                <a:spcPts val="0"/>
              </a:spcBef>
              <a:spcAft>
                <a:spcPts val="0"/>
              </a:spcAft>
              <a:buSzPts val="1800"/>
              <a:buChar char="●"/>
            </a:pPr>
            <a:r>
              <a:rPr b="1" lang="en"/>
              <a:t>Motivated reasoning</a:t>
            </a:r>
            <a:r>
              <a:rPr lang="en"/>
              <a:t> - justifying desired ends through selective reasoning</a:t>
            </a:r>
            <a:endParaRPr/>
          </a:p>
          <a:p>
            <a:pPr indent="-342900" lvl="0" marL="457200" rtl="0" algn="l">
              <a:lnSpc>
                <a:spcPct val="100000"/>
              </a:lnSpc>
              <a:spcBef>
                <a:spcPts val="0"/>
              </a:spcBef>
              <a:spcAft>
                <a:spcPts val="0"/>
              </a:spcAft>
              <a:buSzPts val="1800"/>
              <a:buChar char="●"/>
            </a:pPr>
            <a:r>
              <a:rPr b="1" lang="en"/>
              <a:t>Emotional reasoning</a:t>
            </a:r>
            <a:r>
              <a:rPr lang="en"/>
              <a:t> - appeal to authority/force/numbers/association</a:t>
            </a:r>
            <a:endParaRPr/>
          </a:p>
          <a:p>
            <a:pPr indent="-342900" lvl="0" marL="457200" rtl="0" algn="l">
              <a:lnSpc>
                <a:spcPct val="100000"/>
              </a:lnSpc>
              <a:spcBef>
                <a:spcPts val="0"/>
              </a:spcBef>
              <a:spcAft>
                <a:spcPts val="0"/>
              </a:spcAft>
              <a:buSzPts val="1800"/>
              <a:buChar char="●"/>
            </a:pPr>
            <a:r>
              <a:rPr b="1" lang="en"/>
              <a:t>Apophenia</a:t>
            </a:r>
            <a:endParaRPr/>
          </a:p>
          <a:p>
            <a:pPr indent="-317500" lvl="1" marL="914400" rtl="0" algn="l">
              <a:lnSpc>
                <a:spcPct val="100000"/>
              </a:lnSpc>
              <a:spcBef>
                <a:spcPts val="0"/>
              </a:spcBef>
              <a:spcAft>
                <a:spcPts val="0"/>
              </a:spcAft>
              <a:buSzPts val="1400"/>
              <a:buChar char="○"/>
            </a:pPr>
            <a:r>
              <a:rPr lang="en"/>
              <a:t>finding a pattern where none exists</a:t>
            </a:r>
            <a:endParaRPr/>
          </a:p>
          <a:p>
            <a:pPr indent="-317500" lvl="1" marL="914400" rtl="0" algn="l">
              <a:lnSpc>
                <a:spcPct val="100000"/>
              </a:lnSpc>
              <a:spcBef>
                <a:spcPts val="0"/>
              </a:spcBef>
              <a:spcAft>
                <a:spcPts val="0"/>
              </a:spcAft>
              <a:buSzPts val="1400"/>
              <a:buChar char="○"/>
            </a:pPr>
            <a:r>
              <a:rPr lang="en"/>
              <a:t>assuming agency where none exists</a:t>
            </a:r>
            <a:endParaRPr/>
          </a:p>
        </p:txBody>
      </p:sp>
      <p:sp>
        <p:nvSpPr>
          <p:cNvPr id="495" name="Google Shape;495;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Intelligence</a:t>
            </a:r>
            <a:endParaRPr/>
          </a:p>
        </p:txBody>
      </p:sp>
      <p:sp>
        <p:nvSpPr>
          <p:cNvPr id="501" name="Google Shape;501;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31946" lvl="0" marL="457200" rtl="0" algn="l">
              <a:lnSpc>
                <a:spcPct val="115000"/>
              </a:lnSpc>
              <a:spcBef>
                <a:spcPts val="0"/>
              </a:spcBef>
              <a:spcAft>
                <a:spcPts val="0"/>
              </a:spcAft>
              <a:buSzPct val="100000"/>
              <a:buChar char="●"/>
            </a:pPr>
            <a:r>
              <a:rPr lang="en" sz="2100"/>
              <a:t>Kinds of Intelligence</a:t>
            </a:r>
            <a:endParaRPr sz="2100"/>
          </a:p>
          <a:p>
            <a:pPr indent="-331946" lvl="1" marL="914400" rtl="0" algn="l">
              <a:lnSpc>
                <a:spcPct val="115000"/>
              </a:lnSpc>
              <a:spcBef>
                <a:spcPts val="0"/>
              </a:spcBef>
              <a:spcAft>
                <a:spcPts val="0"/>
              </a:spcAft>
              <a:buSzPct val="100000"/>
              <a:buChar char="○"/>
            </a:pPr>
            <a:r>
              <a:rPr b="1" lang="en" sz="2100"/>
              <a:t>Logical-mathematical</a:t>
            </a:r>
            <a:r>
              <a:rPr lang="en" sz="2100"/>
              <a:t> - abstract, symbolic - mathematician or programmer</a:t>
            </a:r>
            <a:endParaRPr sz="2100"/>
          </a:p>
          <a:p>
            <a:pPr indent="-331946" lvl="1" marL="914400" rtl="0" algn="l">
              <a:lnSpc>
                <a:spcPct val="115000"/>
              </a:lnSpc>
              <a:spcBef>
                <a:spcPts val="0"/>
              </a:spcBef>
              <a:spcAft>
                <a:spcPts val="0"/>
              </a:spcAft>
              <a:buSzPct val="100000"/>
              <a:buChar char="○"/>
            </a:pPr>
            <a:r>
              <a:rPr b="1" lang="en" sz="2100"/>
              <a:t>Linguistic</a:t>
            </a:r>
            <a:r>
              <a:rPr lang="en" sz="2100"/>
              <a:t> - words, languages, debate - lawyer or translator</a:t>
            </a:r>
            <a:endParaRPr sz="2100"/>
          </a:p>
          <a:p>
            <a:pPr indent="-331946" lvl="1" marL="914400" rtl="0" algn="l">
              <a:lnSpc>
                <a:spcPct val="115000"/>
              </a:lnSpc>
              <a:spcBef>
                <a:spcPts val="0"/>
              </a:spcBef>
              <a:spcAft>
                <a:spcPts val="0"/>
              </a:spcAft>
              <a:buSzPct val="100000"/>
              <a:buChar char="○"/>
            </a:pPr>
            <a:r>
              <a:rPr b="1" lang="en" sz="2100"/>
              <a:t>Spatial</a:t>
            </a:r>
            <a:r>
              <a:rPr lang="en" sz="2100"/>
              <a:t> - 3d representation - artist or architect</a:t>
            </a:r>
            <a:endParaRPr sz="2100"/>
          </a:p>
          <a:p>
            <a:pPr indent="-331946" lvl="1" marL="914400" rtl="0" algn="l">
              <a:lnSpc>
                <a:spcPct val="115000"/>
              </a:lnSpc>
              <a:spcBef>
                <a:spcPts val="0"/>
              </a:spcBef>
              <a:spcAft>
                <a:spcPts val="0"/>
              </a:spcAft>
              <a:buSzPct val="100000"/>
              <a:buChar char="○"/>
            </a:pPr>
            <a:r>
              <a:rPr b="1" lang="en" sz="2100"/>
              <a:t>Bodily-kinesthetic</a:t>
            </a:r>
            <a:r>
              <a:rPr lang="en" sz="2100"/>
              <a:t> - control of body - sports or crafts</a:t>
            </a:r>
            <a:endParaRPr sz="2100"/>
          </a:p>
          <a:p>
            <a:pPr indent="-331946" lvl="1" marL="914400" rtl="0" algn="l">
              <a:lnSpc>
                <a:spcPct val="115000"/>
              </a:lnSpc>
              <a:spcBef>
                <a:spcPts val="0"/>
              </a:spcBef>
              <a:spcAft>
                <a:spcPts val="0"/>
              </a:spcAft>
              <a:buSzPct val="100000"/>
              <a:buChar char="○"/>
            </a:pPr>
            <a:r>
              <a:rPr b="1" lang="en" sz="2100"/>
              <a:t>Interpersonal</a:t>
            </a:r>
            <a:r>
              <a:rPr lang="en" sz="2100"/>
              <a:t> - intentions and emotions - psychiatrist or manager</a:t>
            </a:r>
            <a:endParaRPr sz="2100"/>
          </a:p>
          <a:p>
            <a:pPr indent="-331946" lvl="1" marL="914400" rtl="0" algn="l">
              <a:lnSpc>
                <a:spcPct val="115000"/>
              </a:lnSpc>
              <a:spcBef>
                <a:spcPts val="0"/>
              </a:spcBef>
              <a:spcAft>
                <a:spcPts val="0"/>
              </a:spcAft>
              <a:buSzPct val="100000"/>
              <a:buChar char="○"/>
            </a:pPr>
            <a:r>
              <a:rPr b="1" lang="en" sz="2100"/>
              <a:t>Naturalist</a:t>
            </a:r>
            <a:r>
              <a:rPr lang="en" sz="2100"/>
              <a:t> - classifying natural phenomena</a:t>
            </a:r>
            <a:endParaRPr sz="2100"/>
          </a:p>
          <a:p>
            <a:pPr indent="0" lvl="0" marL="0" rtl="0" algn="l">
              <a:lnSpc>
                <a:spcPct val="115000"/>
              </a:lnSpc>
              <a:spcBef>
                <a:spcPts val="1000"/>
              </a:spcBef>
              <a:spcAft>
                <a:spcPts val="0"/>
              </a:spcAft>
              <a:buNone/>
            </a:pPr>
            <a:r>
              <a:t/>
            </a:r>
            <a:endParaRPr sz="2100"/>
          </a:p>
          <a:p>
            <a:pPr indent="-331946" lvl="0" marL="457200" rtl="0" algn="l">
              <a:lnSpc>
                <a:spcPct val="115000"/>
              </a:lnSpc>
              <a:spcBef>
                <a:spcPts val="1000"/>
              </a:spcBef>
              <a:spcAft>
                <a:spcPts val="0"/>
              </a:spcAft>
              <a:buSzPct val="100000"/>
              <a:buChar char="●"/>
            </a:pPr>
            <a:r>
              <a:rPr lang="en" sz="2100"/>
              <a:t>Measuring Intelligence</a:t>
            </a:r>
            <a:endParaRPr sz="2100"/>
          </a:p>
          <a:p>
            <a:pPr indent="-331946" lvl="1" marL="914400" rtl="0" algn="l">
              <a:lnSpc>
                <a:spcPct val="115000"/>
              </a:lnSpc>
              <a:spcBef>
                <a:spcPts val="0"/>
              </a:spcBef>
              <a:spcAft>
                <a:spcPts val="0"/>
              </a:spcAft>
              <a:buSzPct val="100000"/>
              <a:buChar char="○"/>
            </a:pPr>
            <a:r>
              <a:rPr lang="en" sz="2100"/>
              <a:t>g - general measure of intelligence</a:t>
            </a:r>
            <a:endParaRPr sz="2100"/>
          </a:p>
          <a:p>
            <a:pPr indent="-331946" lvl="1" marL="914400" rtl="0" algn="l">
              <a:lnSpc>
                <a:spcPct val="115000"/>
              </a:lnSpc>
              <a:spcBef>
                <a:spcPts val="0"/>
              </a:spcBef>
              <a:spcAft>
                <a:spcPts val="0"/>
              </a:spcAft>
              <a:buSzPct val="100000"/>
              <a:buChar char="○"/>
            </a:pPr>
            <a:r>
              <a:rPr lang="en" sz="2100"/>
              <a:t>IQ tests: “standardized test taking ability” - Math and Verbal</a:t>
            </a:r>
            <a:endParaRPr sz="2100"/>
          </a:p>
          <a:p>
            <a:pPr indent="-331946" lvl="1" marL="914400" rtl="0" algn="l">
              <a:lnSpc>
                <a:spcPct val="115000"/>
              </a:lnSpc>
              <a:spcBef>
                <a:spcPts val="0"/>
              </a:spcBef>
              <a:spcAft>
                <a:spcPts val="0"/>
              </a:spcAft>
              <a:buSzPct val="100000"/>
              <a:buChar char="○"/>
            </a:pPr>
            <a:r>
              <a:rPr lang="en" sz="2100"/>
              <a:t>Clinical tests: </a:t>
            </a:r>
            <a:r>
              <a:rPr lang="en" sz="2100" u="sng">
                <a:solidFill>
                  <a:schemeClr val="hlink"/>
                </a:solidFill>
                <a:hlinkClick r:id="rId3"/>
              </a:rPr>
              <a:t>MoCA - Montreal Cognitive Assessment</a:t>
            </a:r>
            <a:endParaRPr sz="2100"/>
          </a:p>
        </p:txBody>
      </p:sp>
      <p:sp>
        <p:nvSpPr>
          <p:cNvPr id="502" name="Google Shape;502;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Child Development</a:t>
            </a:r>
            <a:endParaRPr/>
          </a:p>
        </p:txBody>
      </p:sp>
      <p:sp>
        <p:nvSpPr>
          <p:cNvPr id="508" name="Google Shape;508;p67"/>
          <p:cNvSpPr txBox="1"/>
          <p:nvPr>
            <p:ph idx="1" type="body"/>
          </p:nvPr>
        </p:nvSpPr>
        <p:spPr>
          <a:xfrm>
            <a:off x="311700" y="1225225"/>
            <a:ext cx="37044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solidFill>
                  <a:srgbClr val="000000"/>
                </a:solidFill>
              </a:rPr>
              <a:t>From “blooming, buzzing confusion” to “Stephen Hawking”</a:t>
            </a:r>
            <a:endParaRPr>
              <a:solidFill>
                <a:srgbClr val="000000"/>
              </a:solidFill>
            </a:endParaRPr>
          </a:p>
          <a:p>
            <a:pPr indent="-342900" lvl="0" marL="457200" rtl="0" algn="l">
              <a:lnSpc>
                <a:spcPct val="100000"/>
              </a:lnSpc>
              <a:spcBef>
                <a:spcPts val="1000"/>
              </a:spcBef>
              <a:spcAft>
                <a:spcPts val="0"/>
              </a:spcAft>
              <a:buClr>
                <a:srgbClr val="000000"/>
              </a:buClr>
              <a:buSzPts val="1800"/>
              <a:buChar char="●"/>
            </a:pPr>
            <a:r>
              <a:rPr lang="en">
                <a:solidFill>
                  <a:srgbClr val="000000"/>
                </a:solidFill>
              </a:rPr>
              <a:t>Language development</a:t>
            </a:r>
            <a:endParaRPr>
              <a:solidFill>
                <a:srgbClr val="000000"/>
              </a:solidFill>
            </a:endParaRPr>
          </a:p>
          <a:p>
            <a:pPr indent="-317500" lvl="1" marL="914400" rtl="0" algn="l">
              <a:lnSpc>
                <a:spcPct val="100000"/>
              </a:lnSpc>
              <a:spcBef>
                <a:spcPts val="0"/>
              </a:spcBef>
              <a:spcAft>
                <a:spcPts val="0"/>
              </a:spcAft>
              <a:buClr>
                <a:srgbClr val="000000"/>
              </a:buClr>
              <a:buSzPts val="1400"/>
              <a:buChar char="○"/>
            </a:pPr>
            <a:r>
              <a:rPr lang="en">
                <a:solidFill>
                  <a:srgbClr val="000000"/>
                </a:solidFill>
              </a:rPr>
              <a:t>Mean length of utterance</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Piaget’s stages</a:t>
            </a:r>
            <a:endParaRPr>
              <a:solidFill>
                <a:srgbClr val="000000"/>
              </a:solidFill>
            </a:endParaRPr>
          </a:p>
          <a:p>
            <a:pPr indent="-317500" lvl="1" marL="914400" rtl="0" algn="l">
              <a:lnSpc>
                <a:spcPct val="100000"/>
              </a:lnSpc>
              <a:spcBef>
                <a:spcPts val="0"/>
              </a:spcBef>
              <a:spcAft>
                <a:spcPts val="0"/>
              </a:spcAft>
              <a:buClr>
                <a:srgbClr val="000000"/>
              </a:buClr>
              <a:buSzPts val="1400"/>
              <a:buChar char="○"/>
            </a:pPr>
            <a:r>
              <a:rPr lang="en">
                <a:solidFill>
                  <a:srgbClr val="000000"/>
                </a:solidFill>
              </a:rPr>
              <a:t>Sensorimotor 0-2</a:t>
            </a:r>
            <a:endParaRPr>
              <a:solidFill>
                <a:srgbClr val="000000"/>
              </a:solidFill>
            </a:endParaRPr>
          </a:p>
          <a:p>
            <a:pPr indent="-317500" lvl="2" marL="1371600" rtl="0" algn="l">
              <a:lnSpc>
                <a:spcPct val="100000"/>
              </a:lnSpc>
              <a:spcBef>
                <a:spcPts val="0"/>
              </a:spcBef>
              <a:spcAft>
                <a:spcPts val="0"/>
              </a:spcAft>
              <a:buClr>
                <a:srgbClr val="000000"/>
              </a:buClr>
              <a:buSzPts val="1400"/>
              <a:buChar char="■"/>
            </a:pPr>
            <a:r>
              <a:rPr lang="en">
                <a:solidFill>
                  <a:srgbClr val="000000"/>
                </a:solidFill>
              </a:rPr>
              <a:t>Object Concept</a:t>
            </a:r>
            <a:endParaRPr>
              <a:solidFill>
                <a:srgbClr val="000000"/>
              </a:solidFill>
            </a:endParaRPr>
          </a:p>
          <a:p>
            <a:pPr indent="-317500" lvl="1" marL="914400" rtl="0" algn="l">
              <a:lnSpc>
                <a:spcPct val="100000"/>
              </a:lnSpc>
              <a:spcBef>
                <a:spcPts val="0"/>
              </a:spcBef>
              <a:spcAft>
                <a:spcPts val="0"/>
              </a:spcAft>
              <a:buClr>
                <a:srgbClr val="000000"/>
              </a:buClr>
              <a:buSzPts val="1400"/>
              <a:buChar char="○"/>
            </a:pPr>
            <a:r>
              <a:rPr lang="en">
                <a:solidFill>
                  <a:srgbClr val="000000"/>
                </a:solidFill>
              </a:rPr>
              <a:t>Pre-operational 2-7</a:t>
            </a:r>
            <a:endParaRPr>
              <a:solidFill>
                <a:srgbClr val="000000"/>
              </a:solidFill>
            </a:endParaRPr>
          </a:p>
          <a:p>
            <a:pPr indent="-317500" lvl="2" marL="1371600" rtl="0" algn="l">
              <a:lnSpc>
                <a:spcPct val="100000"/>
              </a:lnSpc>
              <a:spcBef>
                <a:spcPts val="0"/>
              </a:spcBef>
              <a:spcAft>
                <a:spcPts val="0"/>
              </a:spcAft>
              <a:buClr>
                <a:srgbClr val="000000"/>
              </a:buClr>
              <a:buSzPts val="1400"/>
              <a:buChar char="■"/>
            </a:pPr>
            <a:r>
              <a:rPr lang="en">
                <a:solidFill>
                  <a:srgbClr val="000000"/>
                </a:solidFill>
              </a:rPr>
              <a:t>Conservation, language</a:t>
            </a:r>
            <a:endParaRPr>
              <a:solidFill>
                <a:srgbClr val="000000"/>
              </a:solidFill>
            </a:endParaRPr>
          </a:p>
          <a:p>
            <a:pPr indent="-317500" lvl="1" marL="914400" rtl="0" algn="l">
              <a:lnSpc>
                <a:spcPct val="100000"/>
              </a:lnSpc>
              <a:spcBef>
                <a:spcPts val="0"/>
              </a:spcBef>
              <a:spcAft>
                <a:spcPts val="0"/>
              </a:spcAft>
              <a:buClr>
                <a:srgbClr val="000000"/>
              </a:buClr>
              <a:buSzPts val="1400"/>
              <a:buChar char="○"/>
            </a:pPr>
            <a:r>
              <a:rPr lang="en">
                <a:solidFill>
                  <a:srgbClr val="000000"/>
                </a:solidFill>
              </a:rPr>
              <a:t>Concrete 7-11</a:t>
            </a:r>
            <a:endParaRPr>
              <a:solidFill>
                <a:srgbClr val="000000"/>
              </a:solidFill>
            </a:endParaRPr>
          </a:p>
          <a:p>
            <a:pPr indent="-317500" lvl="2" marL="1371600" rtl="0" algn="l">
              <a:lnSpc>
                <a:spcPct val="100000"/>
              </a:lnSpc>
              <a:spcBef>
                <a:spcPts val="0"/>
              </a:spcBef>
              <a:spcAft>
                <a:spcPts val="0"/>
              </a:spcAft>
              <a:buClr>
                <a:srgbClr val="000000"/>
              </a:buClr>
              <a:buSzPts val="1400"/>
              <a:buChar char="■"/>
            </a:pPr>
            <a:r>
              <a:rPr lang="en">
                <a:solidFill>
                  <a:srgbClr val="000000"/>
                </a:solidFill>
              </a:rPr>
              <a:t>Inductive logic</a:t>
            </a:r>
            <a:endParaRPr>
              <a:solidFill>
                <a:srgbClr val="000000"/>
              </a:solidFill>
            </a:endParaRPr>
          </a:p>
          <a:p>
            <a:pPr indent="-317500" lvl="1" marL="914400" rtl="0" algn="l">
              <a:lnSpc>
                <a:spcPct val="100000"/>
              </a:lnSpc>
              <a:spcBef>
                <a:spcPts val="0"/>
              </a:spcBef>
              <a:spcAft>
                <a:spcPts val="0"/>
              </a:spcAft>
              <a:buClr>
                <a:srgbClr val="000000"/>
              </a:buClr>
              <a:buSzPts val="1400"/>
              <a:buChar char="○"/>
            </a:pPr>
            <a:r>
              <a:rPr lang="en">
                <a:solidFill>
                  <a:srgbClr val="000000"/>
                </a:solidFill>
              </a:rPr>
              <a:t>Formal 11-</a:t>
            </a:r>
            <a:endParaRPr>
              <a:solidFill>
                <a:srgbClr val="000000"/>
              </a:solidFill>
            </a:endParaRPr>
          </a:p>
        </p:txBody>
      </p:sp>
      <p:pic>
        <p:nvPicPr>
          <p:cNvPr id="509" name="Google Shape;509;p67"/>
          <p:cNvPicPr preferRelativeResize="0"/>
          <p:nvPr/>
        </p:nvPicPr>
        <p:blipFill>
          <a:blip r:embed="rId3">
            <a:alphaModFix/>
          </a:blip>
          <a:stretch>
            <a:fillRect/>
          </a:stretch>
        </p:blipFill>
        <p:spPr>
          <a:xfrm>
            <a:off x="4287064" y="1446200"/>
            <a:ext cx="5031011" cy="3354001"/>
          </a:xfrm>
          <a:prstGeom prst="rect">
            <a:avLst/>
          </a:prstGeom>
          <a:noFill/>
          <a:ln>
            <a:noFill/>
          </a:ln>
        </p:spPr>
      </p:pic>
      <p:sp>
        <p:nvSpPr>
          <p:cNvPr id="510" name="Google Shape;510;p67"/>
          <p:cNvSpPr txBox="1"/>
          <p:nvPr/>
        </p:nvSpPr>
        <p:spPr>
          <a:xfrm>
            <a:off x="4287075" y="4851625"/>
            <a:ext cx="280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54595F"/>
                </a:solidFill>
                <a:highlight>
                  <a:srgbClr val="FFFFFF"/>
                </a:highlight>
              </a:rPr>
              <a:t>“peek-a-boo – _MG_6709” by sean dreilinger.</a:t>
            </a:r>
            <a:endParaRPr sz="1200"/>
          </a:p>
        </p:txBody>
      </p:sp>
      <p:sp>
        <p:nvSpPr>
          <p:cNvPr id="511" name="Google Shape;511;p67"/>
          <p:cNvSpPr txBox="1"/>
          <p:nvPr/>
        </p:nvSpPr>
        <p:spPr>
          <a:xfrm>
            <a:off x="4287075" y="4096800"/>
            <a:ext cx="4371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Video (1m) Object Permanance</a:t>
            </a:r>
            <a:endParaRPr/>
          </a:p>
          <a:p>
            <a:pPr indent="0" lvl="0" marL="0" rtl="0" algn="l">
              <a:spcBef>
                <a:spcPts val="0"/>
              </a:spcBef>
              <a:spcAft>
                <a:spcPts val="0"/>
              </a:spcAft>
              <a:buNone/>
            </a:pPr>
            <a:r>
              <a:rPr lang="en" u="sng">
                <a:solidFill>
                  <a:schemeClr val="hlink"/>
                </a:solidFill>
                <a:hlinkClick r:id="rId5"/>
              </a:rPr>
              <a:t>Video (2m) Conservation number, volume</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6"/>
              </a:rPr>
              <a:t>Video (1:30m) Point of View</a:t>
            </a:r>
            <a:endParaRPr/>
          </a:p>
          <a:p>
            <a:pPr indent="0" lvl="0" marL="0" rtl="0" algn="l">
              <a:spcBef>
                <a:spcPts val="0"/>
              </a:spcBef>
              <a:spcAft>
                <a:spcPts val="0"/>
              </a:spcAft>
              <a:buNone/>
            </a:pPr>
            <a:r>
              <a:t/>
            </a:r>
            <a:endParaRPr/>
          </a:p>
        </p:txBody>
      </p:sp>
      <p:sp>
        <p:nvSpPr>
          <p:cNvPr id="512" name="Google Shape;512;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Culture</a:t>
            </a:r>
            <a:endParaRPr/>
          </a:p>
        </p:txBody>
      </p:sp>
      <p:sp>
        <p:nvSpPr>
          <p:cNvPr id="518" name="Google Shape;518;p6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b="1" lang="en" sz="1829"/>
              <a:t>All</a:t>
            </a:r>
            <a:r>
              <a:rPr lang="en" sz="1829"/>
              <a:t> human societies do </a:t>
            </a:r>
            <a:r>
              <a:rPr b="1" lang="en" sz="1829"/>
              <a:t>all</a:t>
            </a:r>
            <a:r>
              <a:rPr lang="en" sz="1829"/>
              <a:t> of the following. Other animals do </a:t>
            </a:r>
            <a:r>
              <a:rPr b="1" lang="en" sz="1829"/>
              <a:t>not</a:t>
            </a:r>
            <a:r>
              <a:rPr lang="en" sz="1829"/>
              <a:t> (mostly).</a:t>
            </a:r>
            <a:endParaRPr sz="1829"/>
          </a:p>
          <a:p>
            <a:pPr indent="0" lvl="0" marL="0" rtl="0" algn="l">
              <a:lnSpc>
                <a:spcPct val="80000"/>
              </a:lnSpc>
              <a:spcBef>
                <a:spcPts val="1000"/>
              </a:spcBef>
              <a:spcAft>
                <a:spcPts val="0"/>
              </a:spcAft>
              <a:buSzPts val="935"/>
              <a:buNone/>
            </a:pPr>
            <a:r>
              <a:t/>
            </a:r>
            <a:endParaRPr sz="1829"/>
          </a:p>
          <a:p>
            <a:pPr indent="-344805" lvl="0" marL="457200" rtl="0" algn="l">
              <a:lnSpc>
                <a:spcPct val="80000"/>
              </a:lnSpc>
              <a:spcBef>
                <a:spcPts val="1000"/>
              </a:spcBef>
              <a:spcAft>
                <a:spcPts val="0"/>
              </a:spcAft>
              <a:buSzPts val="1830"/>
              <a:buChar char="●"/>
            </a:pPr>
            <a:r>
              <a:rPr lang="en" sz="1829"/>
              <a:t>Tech - shelter, fire, tools, clothing</a:t>
            </a:r>
            <a:endParaRPr sz="1829"/>
          </a:p>
          <a:p>
            <a:pPr indent="0" lvl="0" marL="457200" rtl="0" algn="l">
              <a:lnSpc>
                <a:spcPct val="80000"/>
              </a:lnSpc>
              <a:spcBef>
                <a:spcPts val="1000"/>
              </a:spcBef>
              <a:spcAft>
                <a:spcPts val="0"/>
              </a:spcAft>
              <a:buSzPts val="935"/>
              <a:buNone/>
            </a:pPr>
            <a:r>
              <a:t/>
            </a:r>
            <a:endParaRPr sz="1829"/>
          </a:p>
          <a:p>
            <a:pPr indent="-344805" lvl="0" marL="457200" rtl="0" algn="l">
              <a:lnSpc>
                <a:spcPct val="80000"/>
              </a:lnSpc>
              <a:spcBef>
                <a:spcPts val="1000"/>
              </a:spcBef>
              <a:spcAft>
                <a:spcPts val="0"/>
              </a:spcAft>
              <a:buSzPts val="1830"/>
              <a:buChar char="●"/>
            </a:pPr>
            <a:r>
              <a:rPr lang="en" sz="1829"/>
              <a:t>Food - </a:t>
            </a:r>
            <a:r>
              <a:rPr lang="en" sz="1829" strike="sngStrike"/>
              <a:t>cooperative hunting</a:t>
            </a:r>
            <a:r>
              <a:rPr lang="en" sz="1829"/>
              <a:t> food planning (shepherding, farming), cooking, table manners, taboos</a:t>
            </a:r>
            <a:endParaRPr sz="1829"/>
          </a:p>
          <a:p>
            <a:pPr indent="0" lvl="0" marL="457200" rtl="0" algn="l">
              <a:lnSpc>
                <a:spcPct val="80000"/>
              </a:lnSpc>
              <a:spcBef>
                <a:spcPts val="1000"/>
              </a:spcBef>
              <a:spcAft>
                <a:spcPts val="0"/>
              </a:spcAft>
              <a:buSzPts val="935"/>
              <a:buNone/>
            </a:pPr>
            <a:r>
              <a:t/>
            </a:r>
            <a:endParaRPr sz="1829"/>
          </a:p>
          <a:p>
            <a:pPr indent="-344805" lvl="0" marL="457200" rtl="0" algn="l">
              <a:lnSpc>
                <a:spcPct val="80000"/>
              </a:lnSpc>
              <a:spcBef>
                <a:spcPts val="1000"/>
              </a:spcBef>
              <a:spcAft>
                <a:spcPts val="0"/>
              </a:spcAft>
              <a:buSzPts val="1830"/>
              <a:buChar char="●"/>
            </a:pPr>
            <a:r>
              <a:rPr lang="en" sz="1829"/>
              <a:t>Society - kinship, </a:t>
            </a:r>
            <a:r>
              <a:rPr lang="en" sz="1829" strike="sngStrike"/>
              <a:t>status/hierarchy</a:t>
            </a:r>
            <a:r>
              <a:rPr lang="en" sz="1829"/>
              <a:t>, property, marriage, ethics</a:t>
            </a:r>
            <a:r>
              <a:rPr lang="en" sz="1829"/>
              <a:t>, law</a:t>
            </a:r>
            <a:endParaRPr sz="1829"/>
          </a:p>
          <a:p>
            <a:pPr indent="0" lvl="0" marL="457200" rtl="0" algn="l">
              <a:lnSpc>
                <a:spcPct val="80000"/>
              </a:lnSpc>
              <a:spcBef>
                <a:spcPts val="1000"/>
              </a:spcBef>
              <a:spcAft>
                <a:spcPts val="0"/>
              </a:spcAft>
              <a:buSzPts val="935"/>
              <a:buNone/>
            </a:pPr>
            <a:r>
              <a:t/>
            </a:r>
            <a:endParaRPr sz="1929"/>
          </a:p>
          <a:p>
            <a:pPr indent="-344805" lvl="0" marL="457200" rtl="0" algn="l">
              <a:lnSpc>
                <a:spcPct val="80000"/>
              </a:lnSpc>
              <a:spcBef>
                <a:spcPts val="1000"/>
              </a:spcBef>
              <a:spcAft>
                <a:spcPts val="0"/>
              </a:spcAft>
              <a:buSzPts val="1830"/>
              <a:buChar char="●"/>
            </a:pPr>
            <a:r>
              <a:rPr lang="en" sz="1829"/>
              <a:t>Customs - magic, religion, rites of passage, </a:t>
            </a:r>
            <a:r>
              <a:rPr lang="en" sz="1829" strike="sngStrike"/>
              <a:t>play</a:t>
            </a:r>
            <a:r>
              <a:rPr lang="en" sz="1829"/>
              <a:t>, music, stories, humor</a:t>
            </a:r>
            <a:endParaRPr sz="1829"/>
          </a:p>
          <a:p>
            <a:pPr indent="0" lvl="0" marL="0" rtl="0" algn="l">
              <a:lnSpc>
                <a:spcPct val="80000"/>
              </a:lnSpc>
              <a:spcBef>
                <a:spcPts val="1000"/>
              </a:spcBef>
              <a:spcAft>
                <a:spcPts val="0"/>
              </a:spcAft>
              <a:buNone/>
            </a:pPr>
            <a:r>
              <a:t/>
            </a:r>
            <a:endParaRPr sz="1829"/>
          </a:p>
          <a:p>
            <a:pPr indent="0" lvl="0" marL="0" rtl="0" algn="l">
              <a:lnSpc>
                <a:spcPct val="80000"/>
              </a:lnSpc>
              <a:spcBef>
                <a:spcPts val="1000"/>
              </a:spcBef>
              <a:spcAft>
                <a:spcPts val="1000"/>
              </a:spcAft>
              <a:buNone/>
            </a:pPr>
            <a:r>
              <a:rPr lang="en" sz="1829"/>
              <a:t>What about numbers? writing?</a:t>
            </a:r>
            <a:endParaRPr sz="1829"/>
          </a:p>
        </p:txBody>
      </p:sp>
      <p:sp>
        <p:nvSpPr>
          <p:cNvPr id="519" name="Google Shape;519;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from Cognition</a:t>
            </a:r>
            <a:endParaRPr/>
          </a:p>
        </p:txBody>
      </p:sp>
      <p:sp>
        <p:nvSpPr>
          <p:cNvPr id="525" name="Google Shape;525;p69"/>
          <p:cNvSpPr txBox="1"/>
          <p:nvPr>
            <p:ph idx="1" type="body"/>
          </p:nvPr>
        </p:nvSpPr>
        <p:spPr>
          <a:xfrm>
            <a:off x="241225" y="1017725"/>
            <a:ext cx="8520600" cy="41256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There’s more to intelligence than book learning - not a database of facts</a:t>
            </a:r>
            <a:endParaRPr sz="1700"/>
          </a:p>
          <a:p>
            <a:pPr indent="-336550" lvl="0" marL="457200" rtl="0" algn="l">
              <a:lnSpc>
                <a:spcPct val="115000"/>
              </a:lnSpc>
              <a:spcBef>
                <a:spcPts val="0"/>
              </a:spcBef>
              <a:spcAft>
                <a:spcPts val="0"/>
              </a:spcAft>
              <a:buSzPts val="1700"/>
              <a:buChar char="●"/>
            </a:pPr>
            <a:r>
              <a:rPr lang="en" sz="1700"/>
              <a:t>There’s more to intelligence than reason - not a logic algorithm</a:t>
            </a:r>
            <a:endParaRPr sz="1700"/>
          </a:p>
          <a:p>
            <a:pPr indent="-336550" lvl="0" marL="457200" rtl="0" algn="l">
              <a:lnSpc>
                <a:spcPct val="115000"/>
              </a:lnSpc>
              <a:spcBef>
                <a:spcPts val="0"/>
              </a:spcBef>
              <a:spcAft>
                <a:spcPts val="0"/>
              </a:spcAft>
              <a:buSzPts val="1700"/>
              <a:buChar char="●"/>
            </a:pPr>
            <a:r>
              <a:rPr lang="en" sz="1700"/>
              <a:t>There’s more to thought than language</a:t>
            </a:r>
            <a:endParaRPr sz="1700"/>
          </a:p>
          <a:p>
            <a:pPr indent="-336550" lvl="0" marL="457200" rtl="0" algn="l">
              <a:lnSpc>
                <a:spcPct val="115000"/>
              </a:lnSpc>
              <a:spcBef>
                <a:spcPts val="0"/>
              </a:spcBef>
              <a:spcAft>
                <a:spcPts val="0"/>
              </a:spcAft>
              <a:buSzPts val="1700"/>
              <a:buChar char="●"/>
            </a:pPr>
            <a:r>
              <a:rPr lang="en" sz="1700"/>
              <a:t>‘Ecologically’ adaptive - successful in the environment</a:t>
            </a:r>
            <a:endParaRPr sz="1700"/>
          </a:p>
          <a:p>
            <a:pPr indent="-336550" lvl="0" marL="457200" rtl="0" algn="l">
              <a:lnSpc>
                <a:spcPct val="115000"/>
              </a:lnSpc>
              <a:spcBef>
                <a:spcPts val="0"/>
              </a:spcBef>
              <a:spcAft>
                <a:spcPts val="0"/>
              </a:spcAft>
              <a:buSzPts val="1700"/>
              <a:buChar char="●"/>
            </a:pPr>
            <a:r>
              <a:rPr lang="en" sz="1700"/>
              <a:t>Multimodal - all of it works together at once</a:t>
            </a:r>
            <a:endParaRPr sz="1700"/>
          </a:p>
          <a:p>
            <a:pPr indent="-336550" lvl="0" marL="457200" rtl="0" algn="l">
              <a:lnSpc>
                <a:spcPct val="115000"/>
              </a:lnSpc>
              <a:spcBef>
                <a:spcPts val="0"/>
              </a:spcBef>
              <a:spcAft>
                <a:spcPts val="0"/>
              </a:spcAft>
              <a:buSzPts val="1700"/>
              <a:buChar char="●"/>
            </a:pPr>
            <a:r>
              <a:rPr lang="en" sz="1700"/>
              <a:t>People fill in a lot of gaps (perceptually and logically)</a:t>
            </a:r>
            <a:endParaRPr sz="1700"/>
          </a:p>
          <a:p>
            <a:pPr indent="-336550" lvl="0" marL="457200" rtl="0" algn="l">
              <a:lnSpc>
                <a:spcPct val="115000"/>
              </a:lnSpc>
              <a:spcBef>
                <a:spcPts val="0"/>
              </a:spcBef>
              <a:spcAft>
                <a:spcPts val="0"/>
              </a:spcAft>
              <a:buSzPts val="1700"/>
              <a:buChar char="●"/>
            </a:pPr>
            <a:r>
              <a:rPr lang="en" sz="1700"/>
              <a:t>Humans are the only animals with theory of mind, causal reasoning, logic, problem solving (some very simple exceptions)</a:t>
            </a:r>
            <a:endParaRPr sz="1700"/>
          </a:p>
          <a:p>
            <a:pPr indent="-336550" lvl="0" marL="457200" rtl="0" algn="l">
              <a:lnSpc>
                <a:spcPct val="115000"/>
              </a:lnSpc>
              <a:spcBef>
                <a:spcPts val="0"/>
              </a:spcBef>
              <a:spcAft>
                <a:spcPts val="0"/>
              </a:spcAft>
              <a:buSzPts val="1700"/>
              <a:buChar char="●"/>
            </a:pPr>
            <a:r>
              <a:rPr lang="en" sz="1700"/>
              <a:t>A lot is currently unknown or inarticulated</a:t>
            </a:r>
            <a:endParaRPr sz="1700"/>
          </a:p>
          <a:p>
            <a:pPr indent="-311150" lvl="1" marL="914400" rtl="0" algn="l">
              <a:lnSpc>
                <a:spcPct val="115000"/>
              </a:lnSpc>
              <a:spcBef>
                <a:spcPts val="0"/>
              </a:spcBef>
              <a:spcAft>
                <a:spcPts val="0"/>
              </a:spcAft>
              <a:buSzPts val="1300"/>
              <a:buChar char="○"/>
            </a:pPr>
            <a:r>
              <a:rPr lang="en" sz="1300"/>
              <a:t>We don’t know enough to simulate thinking</a:t>
            </a:r>
            <a:endParaRPr sz="1300"/>
          </a:p>
          <a:p>
            <a:pPr indent="-311150" lvl="1" marL="914400" rtl="0" algn="l">
              <a:lnSpc>
                <a:spcPct val="115000"/>
              </a:lnSpc>
              <a:spcBef>
                <a:spcPts val="0"/>
              </a:spcBef>
              <a:spcAft>
                <a:spcPts val="0"/>
              </a:spcAft>
              <a:buSzPts val="1300"/>
              <a:buChar char="○"/>
            </a:pPr>
            <a:r>
              <a:rPr lang="en" sz="1300"/>
              <a:t>What about ‘common sense’ knowledge? What about ‘intuition’?</a:t>
            </a:r>
            <a:endParaRPr sz="1300"/>
          </a:p>
          <a:p>
            <a:pPr indent="-311150" lvl="1" marL="914400" rtl="0" algn="l">
              <a:lnSpc>
                <a:spcPct val="115000"/>
              </a:lnSpc>
              <a:spcBef>
                <a:spcPts val="0"/>
              </a:spcBef>
              <a:spcAft>
                <a:spcPts val="0"/>
              </a:spcAft>
              <a:buSzPts val="1300"/>
              <a:buChar char="○"/>
            </a:pPr>
            <a:r>
              <a:rPr lang="en" sz="1300"/>
              <a:t>What is the correspondence between brain activity and a thought?</a:t>
            </a:r>
            <a:endParaRPr sz="1300"/>
          </a:p>
        </p:txBody>
      </p:sp>
      <p:sp>
        <p:nvSpPr>
          <p:cNvPr id="526" name="Google Shape;526;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Cognitive Science for AI</a:t>
            </a:r>
            <a:endParaRPr/>
          </a:p>
        </p:txBody>
      </p:sp>
      <p:sp>
        <p:nvSpPr>
          <p:cNvPr id="532" name="Google Shape;532;p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Philosophy</a:t>
            </a:r>
            <a:endParaRPr sz="5200"/>
          </a:p>
        </p:txBody>
      </p:sp>
      <p:sp>
        <p:nvSpPr>
          <p:cNvPr id="533" name="Google Shape;533;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over Actions - Agency</a:t>
            </a:r>
            <a:endParaRPr/>
          </a:p>
        </p:txBody>
      </p:sp>
      <p:sp>
        <p:nvSpPr>
          <p:cNvPr id="539" name="Google Shape;539;p71"/>
          <p:cNvSpPr txBox="1"/>
          <p:nvPr>
            <p:ph idx="1" type="body"/>
          </p:nvPr>
        </p:nvSpPr>
        <p:spPr>
          <a:xfrm>
            <a:off x="311700" y="1152475"/>
            <a:ext cx="6405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829">
                <a:solidFill>
                  <a:schemeClr val="dk1"/>
                </a:solidFill>
              </a:rPr>
              <a:t>H</a:t>
            </a:r>
            <a:r>
              <a:rPr lang="en" sz="1829">
                <a:solidFill>
                  <a:schemeClr val="dk1"/>
                </a:solidFill>
              </a:rPr>
              <a:t>ow can Intelligence affect Reality? Are there choices?</a:t>
            </a:r>
            <a:endParaRPr sz="1829">
              <a:solidFill>
                <a:schemeClr val="dk1"/>
              </a:solidFill>
            </a:endParaRPr>
          </a:p>
          <a:p>
            <a:pPr indent="0" lvl="0" marL="0" rtl="0" algn="l">
              <a:lnSpc>
                <a:spcPct val="95000"/>
              </a:lnSpc>
              <a:spcBef>
                <a:spcPts val="0"/>
              </a:spcBef>
              <a:spcAft>
                <a:spcPts val="0"/>
              </a:spcAft>
              <a:buSzPts val="935"/>
              <a:buNone/>
            </a:pPr>
            <a:r>
              <a:t/>
            </a:r>
            <a:endParaRPr sz="1829">
              <a:solidFill>
                <a:schemeClr val="dk1"/>
              </a:solidFill>
            </a:endParaRPr>
          </a:p>
          <a:p>
            <a:pPr indent="-344805" lvl="0" marL="457200" rtl="0" algn="l">
              <a:lnSpc>
                <a:spcPct val="95000"/>
              </a:lnSpc>
              <a:spcBef>
                <a:spcPts val="0"/>
              </a:spcBef>
              <a:spcAft>
                <a:spcPts val="0"/>
              </a:spcAft>
              <a:buSzPts val="1830"/>
              <a:buChar char="●"/>
            </a:pPr>
            <a:r>
              <a:rPr lang="en" sz="1829"/>
              <a:t>Free Will - there are choices</a:t>
            </a:r>
            <a:endParaRPr sz="1829"/>
          </a:p>
          <a:p>
            <a:pPr indent="-323215" lvl="1" marL="914400" rtl="0" algn="l">
              <a:lnSpc>
                <a:spcPct val="95000"/>
              </a:lnSpc>
              <a:spcBef>
                <a:spcPts val="0"/>
              </a:spcBef>
              <a:spcAft>
                <a:spcPts val="0"/>
              </a:spcAft>
              <a:buSzPts val="1490"/>
              <a:buChar char="○"/>
            </a:pPr>
            <a:r>
              <a:rPr lang="en" sz="1490"/>
              <a:t>All our intuition</a:t>
            </a:r>
            <a:endParaRPr sz="1490"/>
          </a:p>
          <a:p>
            <a:pPr indent="-323215" lvl="1" marL="914400" rtl="0" algn="l">
              <a:lnSpc>
                <a:spcPct val="95000"/>
              </a:lnSpc>
              <a:spcBef>
                <a:spcPts val="0"/>
              </a:spcBef>
              <a:spcAft>
                <a:spcPts val="0"/>
              </a:spcAft>
              <a:buSzPts val="1490"/>
              <a:buChar char="○"/>
            </a:pPr>
            <a:r>
              <a:rPr lang="en" sz="1490"/>
              <a:t>All of Ethics/Law - responsibility</a:t>
            </a:r>
            <a:endParaRPr sz="1490"/>
          </a:p>
          <a:p>
            <a:pPr indent="-344805" lvl="0" marL="457200" rtl="0" algn="l">
              <a:lnSpc>
                <a:spcPct val="95000"/>
              </a:lnSpc>
              <a:spcBef>
                <a:spcPts val="0"/>
              </a:spcBef>
              <a:spcAft>
                <a:spcPts val="0"/>
              </a:spcAft>
              <a:buSzPts val="1830"/>
              <a:buChar char="●"/>
            </a:pPr>
            <a:r>
              <a:rPr lang="en" sz="1829"/>
              <a:t>Determinism - there is no choice, ‘que sera sera’</a:t>
            </a:r>
            <a:endParaRPr sz="1829"/>
          </a:p>
          <a:p>
            <a:pPr indent="-323215" lvl="1" marL="914400" rtl="0" algn="l">
              <a:lnSpc>
                <a:spcPct val="95000"/>
              </a:lnSpc>
              <a:spcBef>
                <a:spcPts val="0"/>
              </a:spcBef>
              <a:spcAft>
                <a:spcPts val="0"/>
              </a:spcAft>
              <a:buSzPts val="1490"/>
              <a:buChar char="○"/>
            </a:pPr>
            <a:r>
              <a:rPr lang="en" sz="1490"/>
              <a:t>Mechanistic world - Descartes - everything is a machine</a:t>
            </a:r>
            <a:endParaRPr sz="1490"/>
          </a:p>
          <a:p>
            <a:pPr indent="-323215" lvl="1" marL="914400" rtl="0" algn="l">
              <a:lnSpc>
                <a:spcPct val="95000"/>
              </a:lnSpc>
              <a:spcBef>
                <a:spcPts val="0"/>
              </a:spcBef>
              <a:spcAft>
                <a:spcPts val="0"/>
              </a:spcAft>
              <a:buSzPts val="1490"/>
              <a:buChar char="○"/>
            </a:pPr>
            <a:r>
              <a:rPr lang="en" sz="1490"/>
              <a:t>Laplace’s Demon - position/velocity of all determines future</a:t>
            </a:r>
            <a:endParaRPr sz="1490"/>
          </a:p>
          <a:p>
            <a:pPr indent="-323215" lvl="1" marL="914400" rtl="0" algn="l">
              <a:lnSpc>
                <a:spcPct val="95000"/>
              </a:lnSpc>
              <a:spcBef>
                <a:spcPts val="0"/>
              </a:spcBef>
              <a:spcAft>
                <a:spcPts val="0"/>
              </a:spcAft>
              <a:buSzPts val="1490"/>
              <a:buChar char="○"/>
            </a:pPr>
            <a:r>
              <a:rPr lang="en" sz="1490"/>
              <a:t>All of science strives for determinism</a:t>
            </a:r>
            <a:endParaRPr sz="1490"/>
          </a:p>
          <a:p>
            <a:pPr indent="-323215" lvl="1" marL="914400" rtl="0" algn="l">
              <a:lnSpc>
                <a:spcPct val="95000"/>
              </a:lnSpc>
              <a:spcBef>
                <a:spcPts val="0"/>
              </a:spcBef>
              <a:spcAft>
                <a:spcPts val="0"/>
              </a:spcAft>
              <a:buSzPts val="1490"/>
              <a:buChar char="○"/>
            </a:pPr>
            <a:r>
              <a:rPr lang="en" sz="1490"/>
              <a:t>Logical vs Biological vs Psychological Determinism</a:t>
            </a:r>
            <a:endParaRPr sz="1829"/>
          </a:p>
          <a:p>
            <a:pPr indent="-344805" lvl="0" marL="457200" rtl="0" algn="l">
              <a:lnSpc>
                <a:spcPct val="95000"/>
              </a:lnSpc>
              <a:spcBef>
                <a:spcPts val="0"/>
              </a:spcBef>
              <a:spcAft>
                <a:spcPts val="0"/>
              </a:spcAft>
              <a:buSzPts val="1830"/>
              <a:buChar char="●"/>
            </a:pPr>
            <a:r>
              <a:rPr lang="en" sz="1829"/>
              <a:t>Strict physical laws vs statistical distributions (non-determinism)</a:t>
            </a:r>
            <a:endParaRPr sz="1829"/>
          </a:p>
        </p:txBody>
      </p:sp>
      <p:pic>
        <p:nvPicPr>
          <p:cNvPr id="540" name="Google Shape;540;p71"/>
          <p:cNvPicPr preferRelativeResize="0"/>
          <p:nvPr/>
        </p:nvPicPr>
        <p:blipFill>
          <a:blip r:embed="rId3">
            <a:alphaModFix/>
          </a:blip>
          <a:stretch>
            <a:fillRect/>
          </a:stretch>
        </p:blipFill>
        <p:spPr>
          <a:xfrm>
            <a:off x="6717350" y="1257300"/>
            <a:ext cx="1733550" cy="2628900"/>
          </a:xfrm>
          <a:prstGeom prst="rect">
            <a:avLst/>
          </a:prstGeom>
          <a:noFill/>
          <a:ln>
            <a:noFill/>
          </a:ln>
        </p:spPr>
      </p:pic>
      <p:sp>
        <p:nvSpPr>
          <p:cNvPr id="541" name="Google Shape;541;p71"/>
          <p:cNvSpPr txBox="1"/>
          <p:nvPr/>
        </p:nvSpPr>
        <p:spPr>
          <a:xfrm>
            <a:off x="7618375" y="4650800"/>
            <a:ext cx="423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4"/>
              </a:rPr>
              <a:t>https://plato.stanford.edu/entries/freewill/</a:t>
            </a:r>
            <a:endParaRPr sz="900"/>
          </a:p>
        </p:txBody>
      </p:sp>
      <p:sp>
        <p:nvSpPr>
          <p:cNvPr id="542" name="Google Shape;54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Theories of Truth</a:t>
            </a:r>
            <a:endParaRPr/>
          </a:p>
        </p:txBody>
      </p:sp>
      <p:sp>
        <p:nvSpPr>
          <p:cNvPr id="548" name="Google Shape;548;p72"/>
          <p:cNvSpPr txBox="1"/>
          <p:nvPr>
            <p:ph idx="1" type="body"/>
          </p:nvPr>
        </p:nvSpPr>
        <p:spPr>
          <a:xfrm>
            <a:off x="0" y="1205300"/>
            <a:ext cx="5222700" cy="3990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Plato’s Cave in ‘The Republic’ </a:t>
            </a:r>
            <a:endParaRPr/>
          </a:p>
          <a:p>
            <a:pPr indent="0" lvl="0" marL="0" rtl="0" algn="l">
              <a:lnSpc>
                <a:spcPct val="100000"/>
              </a:lnSpc>
              <a:spcBef>
                <a:spcPts val="1000"/>
              </a:spcBef>
              <a:spcAft>
                <a:spcPts val="0"/>
              </a:spcAft>
              <a:buNone/>
            </a:pPr>
            <a:r>
              <a:rPr lang="en"/>
              <a:t>The truth is out there - we see a poor version of it</a:t>
            </a:r>
            <a:endParaRPr/>
          </a:p>
          <a:p>
            <a:pPr indent="-342900" lvl="0" marL="457200" rtl="0" algn="l">
              <a:lnSpc>
                <a:spcPct val="100000"/>
              </a:lnSpc>
              <a:spcBef>
                <a:spcPts val="1000"/>
              </a:spcBef>
              <a:spcAft>
                <a:spcPts val="0"/>
              </a:spcAft>
              <a:buSzPts val="1800"/>
              <a:buChar char="●"/>
            </a:pPr>
            <a:r>
              <a:rPr lang="en"/>
              <a:t>Correspondence - statements match ‘objective’ reality</a:t>
            </a:r>
            <a:endParaRPr sz="1300">
              <a:highlight>
                <a:schemeClr val="lt1"/>
              </a:highlight>
            </a:endParaRPr>
          </a:p>
          <a:p>
            <a:pPr indent="-342900" lvl="0" marL="457200" rtl="0" algn="l">
              <a:lnSpc>
                <a:spcPct val="100000"/>
              </a:lnSpc>
              <a:spcBef>
                <a:spcPts val="0"/>
              </a:spcBef>
              <a:spcAft>
                <a:spcPts val="0"/>
              </a:spcAft>
              <a:buSzPts val="1800"/>
              <a:buChar char="●"/>
            </a:pPr>
            <a:r>
              <a:rPr lang="en"/>
              <a:t>Coherence - consistent and complete</a:t>
            </a:r>
            <a:endParaRPr/>
          </a:p>
          <a:p>
            <a:pPr indent="-342900" lvl="0" marL="457200" rtl="0" algn="l">
              <a:spcBef>
                <a:spcPts val="0"/>
              </a:spcBef>
              <a:spcAft>
                <a:spcPts val="0"/>
              </a:spcAft>
              <a:buClr>
                <a:srgbClr val="202122"/>
              </a:buClr>
              <a:buSzPts val="1800"/>
              <a:buChar char="●"/>
            </a:pPr>
            <a:r>
              <a:rPr lang="en">
                <a:highlight>
                  <a:srgbClr val="FFFFFF"/>
                </a:highlight>
              </a:rPr>
              <a:t>Constructivist - contingent, created by history and agreement, social convention</a:t>
            </a:r>
            <a:endParaRPr>
              <a:highlight>
                <a:srgbClr val="FFFFFF"/>
              </a:highlight>
            </a:endParaRPr>
          </a:p>
          <a:p>
            <a:pPr indent="-342900" lvl="0" marL="457200" rtl="0" algn="l">
              <a:lnSpc>
                <a:spcPct val="100000"/>
              </a:lnSpc>
              <a:spcBef>
                <a:spcPts val="0"/>
              </a:spcBef>
              <a:spcAft>
                <a:spcPts val="0"/>
              </a:spcAft>
              <a:buSzPts val="1800"/>
              <a:buChar char="●"/>
            </a:pPr>
            <a:r>
              <a:rPr lang="en">
                <a:highlight>
                  <a:schemeClr val="lt1"/>
                </a:highlight>
              </a:rPr>
              <a:t>Pragmatic - verified/confirmed by practice</a:t>
            </a:r>
            <a:endParaRPr>
              <a:highlight>
                <a:srgbClr val="FFFFFF"/>
              </a:highlight>
            </a:endParaRPr>
          </a:p>
          <a:p>
            <a:pPr indent="0" lvl="0" marL="0" rtl="0" algn="l">
              <a:spcBef>
                <a:spcPts val="1000"/>
              </a:spcBef>
              <a:spcAft>
                <a:spcPts val="0"/>
              </a:spcAft>
              <a:buNone/>
            </a:pPr>
            <a:r>
              <a:t/>
            </a:r>
            <a:endParaRPr/>
          </a:p>
        </p:txBody>
      </p:sp>
      <p:sp>
        <p:nvSpPr>
          <p:cNvPr id="549" name="Google Shape;549;p72"/>
          <p:cNvSpPr txBox="1"/>
          <p:nvPr/>
        </p:nvSpPr>
        <p:spPr>
          <a:xfrm>
            <a:off x="6730800" y="4612925"/>
            <a:ext cx="241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3"/>
              </a:rPr>
              <a:t>https://plato.stanford.edu/entries/truth/</a:t>
            </a:r>
            <a:endParaRPr sz="1000"/>
          </a:p>
          <a:p>
            <a:pPr indent="0" lvl="0" marL="0" rtl="0" algn="l">
              <a:spcBef>
                <a:spcPts val="0"/>
              </a:spcBef>
              <a:spcAft>
                <a:spcPts val="0"/>
              </a:spcAft>
              <a:buNone/>
            </a:pPr>
            <a:r>
              <a:t/>
            </a:r>
            <a:endParaRPr sz="1000"/>
          </a:p>
        </p:txBody>
      </p:sp>
      <p:pic>
        <p:nvPicPr>
          <p:cNvPr id="550" name="Google Shape;550;p72"/>
          <p:cNvPicPr preferRelativeResize="0"/>
          <p:nvPr/>
        </p:nvPicPr>
        <p:blipFill>
          <a:blip r:embed="rId4">
            <a:alphaModFix/>
          </a:blip>
          <a:stretch>
            <a:fillRect/>
          </a:stretch>
        </p:blipFill>
        <p:spPr>
          <a:xfrm>
            <a:off x="5279357" y="1459899"/>
            <a:ext cx="3864639" cy="2571750"/>
          </a:xfrm>
          <a:prstGeom prst="rect">
            <a:avLst/>
          </a:prstGeom>
          <a:noFill/>
          <a:ln>
            <a:noFill/>
          </a:ln>
        </p:spPr>
      </p:pic>
      <p:sp>
        <p:nvSpPr>
          <p:cNvPr id="551" name="Google Shape;551;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3"/>
          <p:cNvSpPr txBox="1"/>
          <p:nvPr>
            <p:ph type="title"/>
          </p:nvPr>
        </p:nvSpPr>
        <p:spPr>
          <a:xfrm>
            <a:off x="311700" y="0"/>
            <a:ext cx="8520600" cy="8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Philosophy of Mind</a:t>
            </a:r>
            <a:endParaRPr/>
          </a:p>
        </p:txBody>
      </p:sp>
      <p:pic>
        <p:nvPicPr>
          <p:cNvPr id="557" name="Google Shape;557;p73"/>
          <p:cNvPicPr preferRelativeResize="0"/>
          <p:nvPr/>
        </p:nvPicPr>
        <p:blipFill>
          <a:blip r:embed="rId3">
            <a:alphaModFix/>
          </a:blip>
          <a:stretch>
            <a:fillRect/>
          </a:stretch>
        </p:blipFill>
        <p:spPr>
          <a:xfrm>
            <a:off x="6766000" y="2765500"/>
            <a:ext cx="2378000" cy="2378000"/>
          </a:xfrm>
          <a:prstGeom prst="rect">
            <a:avLst/>
          </a:prstGeom>
          <a:noFill/>
          <a:ln>
            <a:noFill/>
          </a:ln>
        </p:spPr>
      </p:pic>
      <p:sp>
        <p:nvSpPr>
          <p:cNvPr id="558" name="Google Shape;558;p73"/>
          <p:cNvSpPr txBox="1"/>
          <p:nvPr>
            <p:ph idx="1" type="body"/>
          </p:nvPr>
        </p:nvSpPr>
        <p:spPr>
          <a:xfrm>
            <a:off x="121725" y="875350"/>
            <a:ext cx="8113200" cy="282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29"/>
              <a:t>How do we get from ‘bag of chemicals’ to ‘thinking person’? </a:t>
            </a:r>
            <a:endParaRPr sz="1829"/>
          </a:p>
          <a:p>
            <a:pPr indent="0" lvl="0" marL="0" rtl="0" algn="l">
              <a:lnSpc>
                <a:spcPct val="115000"/>
              </a:lnSpc>
              <a:spcBef>
                <a:spcPts val="1000"/>
              </a:spcBef>
              <a:spcAft>
                <a:spcPts val="0"/>
              </a:spcAft>
              <a:buNone/>
            </a:pPr>
            <a:r>
              <a:rPr lang="en" sz="1829"/>
              <a:t>What </a:t>
            </a:r>
            <a:r>
              <a:rPr i="1" lang="en" sz="1829"/>
              <a:t>is</a:t>
            </a:r>
            <a:r>
              <a:rPr lang="en" sz="1829"/>
              <a:t> thought?</a:t>
            </a:r>
            <a:endParaRPr sz="1829"/>
          </a:p>
          <a:p>
            <a:pPr indent="-344805" lvl="0" marL="457200" rtl="0" algn="l">
              <a:lnSpc>
                <a:spcPct val="115000"/>
              </a:lnSpc>
              <a:spcBef>
                <a:spcPts val="1000"/>
              </a:spcBef>
              <a:spcAft>
                <a:spcPts val="0"/>
              </a:spcAft>
              <a:buSzPts val="1830"/>
              <a:buChar char="●"/>
            </a:pPr>
            <a:r>
              <a:rPr lang="en" sz="1829"/>
              <a:t>Dualism - body and mind are separate </a:t>
            </a:r>
            <a:endParaRPr sz="1829"/>
          </a:p>
          <a:p>
            <a:pPr indent="-320675" lvl="1" marL="914400" rtl="0" algn="l">
              <a:lnSpc>
                <a:spcPct val="115000"/>
              </a:lnSpc>
              <a:spcBef>
                <a:spcPts val="0"/>
              </a:spcBef>
              <a:spcAft>
                <a:spcPts val="0"/>
              </a:spcAft>
              <a:buSzPts val="1450"/>
              <a:buChar char="○"/>
            </a:pPr>
            <a:r>
              <a:rPr lang="en" sz="1450"/>
              <a:t>Descartes - ‘cogito ergo sum’</a:t>
            </a:r>
            <a:endParaRPr sz="1450"/>
          </a:p>
          <a:p>
            <a:pPr indent="-323215" lvl="1" marL="914400" rtl="0" algn="l">
              <a:lnSpc>
                <a:spcPct val="115000"/>
              </a:lnSpc>
              <a:spcBef>
                <a:spcPts val="0"/>
              </a:spcBef>
              <a:spcAft>
                <a:spcPts val="0"/>
              </a:spcAft>
              <a:buSzPts val="1490"/>
              <a:buChar char="○"/>
            </a:pPr>
            <a:r>
              <a:rPr lang="en" sz="1490"/>
              <a:t>Intuition says thoughts are a different thing entirely from the body</a:t>
            </a:r>
            <a:endParaRPr sz="1490"/>
          </a:p>
          <a:p>
            <a:pPr indent="-323215" lvl="1" marL="914400" rtl="0" algn="l">
              <a:lnSpc>
                <a:spcPct val="115000"/>
              </a:lnSpc>
              <a:spcBef>
                <a:spcPts val="0"/>
              </a:spcBef>
              <a:spcAft>
                <a:spcPts val="0"/>
              </a:spcAft>
              <a:buSzPts val="1490"/>
              <a:buChar char="○"/>
            </a:pPr>
            <a:r>
              <a:rPr lang="en" sz="1490"/>
              <a:t>but </a:t>
            </a:r>
            <a:r>
              <a:rPr lang="en" sz="1490"/>
              <a:t>Princess Catherine - how do they connect if they are separate?</a:t>
            </a:r>
            <a:endParaRPr sz="1490"/>
          </a:p>
          <a:p>
            <a:pPr indent="-344805" lvl="0" marL="457200" rtl="0" algn="l">
              <a:lnSpc>
                <a:spcPct val="115000"/>
              </a:lnSpc>
              <a:spcBef>
                <a:spcPts val="0"/>
              </a:spcBef>
              <a:spcAft>
                <a:spcPts val="0"/>
              </a:spcAft>
              <a:buSzPts val="1830"/>
              <a:buChar char="●"/>
            </a:pPr>
            <a:r>
              <a:rPr lang="en" sz="1829"/>
              <a:t>Materialism (Monism)</a:t>
            </a:r>
            <a:r>
              <a:rPr lang="en" sz="1490"/>
              <a:t> - mind and body are the same</a:t>
            </a:r>
            <a:endParaRPr sz="1829"/>
          </a:p>
          <a:p>
            <a:pPr indent="-323215" lvl="1" marL="914400" rtl="0" algn="l">
              <a:lnSpc>
                <a:spcPct val="115000"/>
              </a:lnSpc>
              <a:spcBef>
                <a:spcPts val="0"/>
              </a:spcBef>
              <a:spcAft>
                <a:spcPts val="0"/>
              </a:spcAft>
              <a:buSzPts val="1490"/>
              <a:buChar char="○"/>
            </a:pPr>
            <a:r>
              <a:rPr lang="en" sz="1490"/>
              <a:t>Behaviorism - Skinner - there are only external effects, ignore mental states</a:t>
            </a:r>
            <a:endParaRPr sz="1490"/>
          </a:p>
          <a:p>
            <a:pPr indent="-323215" lvl="1" marL="914400" rtl="0" algn="l">
              <a:lnSpc>
                <a:spcPct val="115000"/>
              </a:lnSpc>
              <a:spcBef>
                <a:spcPts val="0"/>
              </a:spcBef>
              <a:spcAft>
                <a:spcPts val="0"/>
              </a:spcAft>
              <a:buSzPts val="1490"/>
              <a:buChar char="○"/>
            </a:pPr>
            <a:r>
              <a:rPr lang="en" sz="1490"/>
              <a:t>Idealism - </a:t>
            </a:r>
            <a:r>
              <a:rPr lang="en" sz="1490"/>
              <a:t>Berkeley - </a:t>
            </a:r>
            <a:r>
              <a:rPr lang="en" sz="1490"/>
              <a:t>everything is the mind (but Johnson “I refute it thus”)</a:t>
            </a:r>
            <a:endParaRPr sz="1490"/>
          </a:p>
          <a:p>
            <a:pPr indent="-323215" lvl="1" marL="914400" rtl="0" algn="l">
              <a:lnSpc>
                <a:spcPct val="115000"/>
              </a:lnSpc>
              <a:spcBef>
                <a:spcPts val="0"/>
              </a:spcBef>
              <a:spcAft>
                <a:spcPts val="0"/>
              </a:spcAft>
              <a:buSzPts val="1490"/>
              <a:buChar char="○"/>
            </a:pPr>
            <a:r>
              <a:rPr lang="en" sz="1430"/>
              <a:t>Materialism - Hobbes - mind is an ‘epiphenomenon’ of physical processes</a:t>
            </a:r>
            <a:endParaRPr sz="1090"/>
          </a:p>
          <a:p>
            <a:pPr indent="-323215" lvl="1" marL="914400" rtl="0" algn="l">
              <a:lnSpc>
                <a:spcPct val="115000"/>
              </a:lnSpc>
              <a:spcBef>
                <a:spcPts val="0"/>
              </a:spcBef>
              <a:spcAft>
                <a:spcPts val="0"/>
              </a:spcAft>
              <a:buSzPts val="1490"/>
              <a:buChar char="○"/>
            </a:pPr>
            <a:r>
              <a:rPr lang="en" sz="1490"/>
              <a:t>Functionalism - implementation doesn’t matter, just inputs and outputs</a:t>
            </a:r>
            <a:endParaRPr sz="1490"/>
          </a:p>
          <a:p>
            <a:pPr indent="0" lvl="0" marL="914400" rtl="0" algn="l">
              <a:lnSpc>
                <a:spcPct val="115000"/>
              </a:lnSpc>
              <a:spcBef>
                <a:spcPts val="1000"/>
              </a:spcBef>
              <a:spcAft>
                <a:spcPts val="0"/>
              </a:spcAft>
              <a:buNone/>
            </a:pPr>
            <a:r>
              <a:t/>
            </a:r>
            <a:endParaRPr sz="1490"/>
          </a:p>
          <a:p>
            <a:pPr indent="0" lvl="0" marL="914400" rtl="0" algn="l">
              <a:lnSpc>
                <a:spcPct val="115000"/>
              </a:lnSpc>
              <a:spcBef>
                <a:spcPts val="1000"/>
              </a:spcBef>
              <a:spcAft>
                <a:spcPts val="0"/>
              </a:spcAft>
              <a:buNone/>
            </a:pPr>
            <a:r>
              <a:t/>
            </a:r>
            <a:endParaRPr sz="1490"/>
          </a:p>
          <a:p>
            <a:pPr indent="0" lvl="0" marL="0" rtl="0" algn="l">
              <a:lnSpc>
                <a:spcPct val="115000"/>
              </a:lnSpc>
              <a:spcBef>
                <a:spcPts val="1000"/>
              </a:spcBef>
              <a:spcAft>
                <a:spcPts val="0"/>
              </a:spcAft>
              <a:buSzPts val="935"/>
              <a:buNone/>
            </a:pPr>
            <a:r>
              <a:rPr lang="en" sz="1829" u="sng">
                <a:solidFill>
                  <a:schemeClr val="hlink"/>
                </a:solidFill>
                <a:hlinkClick r:id="rId4"/>
              </a:rPr>
              <a:t>Jeff Kaplan lectures</a:t>
            </a:r>
            <a:endParaRPr sz="1829"/>
          </a:p>
          <a:p>
            <a:pPr indent="0" lvl="0" marL="0" rtl="0" algn="l">
              <a:lnSpc>
                <a:spcPct val="115000"/>
              </a:lnSpc>
              <a:spcBef>
                <a:spcPts val="1000"/>
              </a:spcBef>
              <a:spcAft>
                <a:spcPts val="0"/>
              </a:spcAft>
              <a:buSzPts val="935"/>
              <a:buNone/>
            </a:pPr>
            <a:r>
              <a:rPr lang="en" sz="1829" u="sng">
                <a:solidFill>
                  <a:schemeClr val="hlink"/>
                </a:solidFill>
                <a:hlinkClick r:id="rId5"/>
              </a:rPr>
              <a:t>What is it like to be a bat? </a:t>
            </a:r>
            <a:endParaRPr sz="1829"/>
          </a:p>
          <a:p>
            <a:pPr indent="0" lvl="0" marL="0" rtl="0" algn="l">
              <a:lnSpc>
                <a:spcPct val="115000"/>
              </a:lnSpc>
              <a:spcBef>
                <a:spcPts val="1000"/>
              </a:spcBef>
              <a:spcAft>
                <a:spcPts val="1000"/>
              </a:spcAft>
              <a:buSzPts val="935"/>
              <a:buNone/>
            </a:pPr>
            <a:r>
              <a:t/>
            </a:r>
            <a:endParaRPr sz="1829"/>
          </a:p>
        </p:txBody>
      </p:sp>
      <p:sp>
        <p:nvSpPr>
          <p:cNvPr id="559" name="Google Shape;559;p73"/>
          <p:cNvSpPr txBox="1"/>
          <p:nvPr/>
        </p:nvSpPr>
        <p:spPr>
          <a:xfrm>
            <a:off x="6235625" y="4905700"/>
            <a:ext cx="295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6"/>
              </a:rPr>
              <a:t>https://www.goodreads.com/review/show/2690597304</a:t>
            </a:r>
            <a:endParaRPr sz="900"/>
          </a:p>
        </p:txBody>
      </p:sp>
      <p:sp>
        <p:nvSpPr>
          <p:cNvPr id="560" name="Google Shape;560;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5" st="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Cognitive Science for AI</a:t>
            </a:r>
            <a:endParaRPr/>
          </a:p>
        </p:txBody>
      </p:sp>
      <p:sp>
        <p:nvSpPr>
          <p:cNvPr id="93" name="Google Shape;93;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Biology</a:t>
            </a:r>
            <a:endParaRPr sz="5200"/>
          </a:p>
        </p:txBody>
      </p:sp>
      <p:sp>
        <p:nvSpPr>
          <p:cNvPr id="94" name="Google Shape;9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Epistemology - Where does Knowledge come from?</a:t>
            </a:r>
            <a:endParaRPr/>
          </a:p>
        </p:txBody>
      </p:sp>
      <p:sp>
        <p:nvSpPr>
          <p:cNvPr id="566" name="Google Shape;566;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Rationalism - innateness</a:t>
            </a:r>
            <a:endParaRPr/>
          </a:p>
          <a:p>
            <a:pPr indent="-317500" lvl="1" marL="914400" rtl="0" algn="l">
              <a:lnSpc>
                <a:spcPct val="100000"/>
              </a:lnSpc>
              <a:spcBef>
                <a:spcPts val="0"/>
              </a:spcBef>
              <a:spcAft>
                <a:spcPts val="0"/>
              </a:spcAft>
              <a:buSzPts val="1400"/>
              <a:buChar char="○"/>
            </a:pPr>
            <a:r>
              <a:rPr lang="en"/>
              <a:t>“reason is the chief source and test of knowledge”</a:t>
            </a:r>
            <a:endParaRPr/>
          </a:p>
          <a:p>
            <a:pPr indent="-317500" lvl="1" marL="914400" rtl="0" algn="l">
              <a:lnSpc>
                <a:spcPct val="100000"/>
              </a:lnSpc>
              <a:spcBef>
                <a:spcPts val="0"/>
              </a:spcBef>
              <a:spcAft>
                <a:spcPts val="0"/>
              </a:spcAft>
              <a:buSzPts val="1400"/>
              <a:buChar char="○"/>
            </a:pPr>
            <a:r>
              <a:rPr lang="en"/>
              <a:t>Plato…Descartes, Leibniz, </a:t>
            </a:r>
            <a:r>
              <a:rPr lang="en"/>
              <a:t>Kant</a:t>
            </a:r>
            <a:endParaRPr/>
          </a:p>
          <a:p>
            <a:pPr indent="-317500" lvl="1" marL="914400" rtl="0" algn="l">
              <a:lnSpc>
                <a:spcPct val="100000"/>
              </a:lnSpc>
              <a:spcBef>
                <a:spcPts val="0"/>
              </a:spcBef>
              <a:spcAft>
                <a:spcPts val="0"/>
              </a:spcAft>
              <a:buSzPts val="1400"/>
              <a:buChar char="○"/>
            </a:pPr>
            <a:r>
              <a:rPr lang="en"/>
              <a:t>nature/DNA/what you are born with</a:t>
            </a:r>
            <a:endParaRPr/>
          </a:p>
          <a:p>
            <a:pPr indent="-342900" lvl="0" marL="457200" rtl="0" algn="l">
              <a:lnSpc>
                <a:spcPct val="100000"/>
              </a:lnSpc>
              <a:spcBef>
                <a:spcPts val="0"/>
              </a:spcBef>
              <a:spcAft>
                <a:spcPts val="0"/>
              </a:spcAft>
              <a:buSzPts val="1800"/>
              <a:buChar char="●"/>
            </a:pPr>
            <a:r>
              <a:rPr lang="en"/>
              <a:t>Empiricism - environment, learned</a:t>
            </a:r>
            <a:endParaRPr/>
          </a:p>
          <a:p>
            <a:pPr indent="-317500" lvl="1" marL="914400" rtl="0" algn="l">
              <a:lnSpc>
                <a:spcPct val="100000"/>
              </a:lnSpc>
              <a:spcBef>
                <a:spcPts val="0"/>
              </a:spcBef>
              <a:spcAft>
                <a:spcPts val="0"/>
              </a:spcAft>
              <a:buSzPts val="1400"/>
              <a:buChar char="○"/>
            </a:pPr>
            <a:r>
              <a:rPr lang="en"/>
              <a:t>Primarily sensory experience - ‘tabula rasa’ = blank slate</a:t>
            </a:r>
            <a:endParaRPr/>
          </a:p>
          <a:p>
            <a:pPr indent="-317500" lvl="1" marL="914400" rtl="0" algn="l">
              <a:lnSpc>
                <a:spcPct val="100000"/>
              </a:lnSpc>
              <a:spcBef>
                <a:spcPts val="0"/>
              </a:spcBef>
              <a:spcAft>
                <a:spcPts val="0"/>
              </a:spcAft>
              <a:buSzPts val="1400"/>
              <a:buChar char="○"/>
            </a:pPr>
            <a:r>
              <a:rPr lang="en"/>
              <a:t>Aristotle…Ibn Sina…Locke, Berkeley, Vienna Circle</a:t>
            </a:r>
            <a:endParaRPr/>
          </a:p>
          <a:p>
            <a:pPr indent="-317500" lvl="1" marL="914400" rtl="0" algn="l">
              <a:lnSpc>
                <a:spcPct val="100000"/>
              </a:lnSpc>
              <a:spcBef>
                <a:spcPts val="0"/>
              </a:spcBef>
              <a:spcAft>
                <a:spcPts val="0"/>
              </a:spcAft>
              <a:buSzPts val="1400"/>
              <a:buChar char="○"/>
            </a:pPr>
            <a:r>
              <a:rPr lang="en"/>
              <a:t>Problem of induction - Hume, Popper</a:t>
            </a:r>
            <a:endParaRPr/>
          </a:p>
          <a:p>
            <a:pPr indent="-317500" lvl="1" marL="914400" rtl="0" algn="l">
              <a:lnSpc>
                <a:spcPct val="100000"/>
              </a:lnSpc>
              <a:spcBef>
                <a:spcPts val="0"/>
              </a:spcBef>
              <a:spcAft>
                <a:spcPts val="0"/>
              </a:spcAft>
              <a:buSzPts val="1400"/>
              <a:buChar char="○"/>
            </a:pPr>
            <a:r>
              <a:rPr lang="en"/>
              <a:t>nurture/experience</a:t>
            </a:r>
            <a:endParaRPr/>
          </a:p>
        </p:txBody>
      </p:sp>
      <p:pic>
        <p:nvPicPr>
          <p:cNvPr id="567" name="Google Shape;567;p74"/>
          <p:cNvPicPr preferRelativeResize="0"/>
          <p:nvPr/>
        </p:nvPicPr>
        <p:blipFill>
          <a:blip r:embed="rId3">
            <a:alphaModFix/>
          </a:blip>
          <a:stretch>
            <a:fillRect/>
          </a:stretch>
        </p:blipFill>
        <p:spPr>
          <a:xfrm>
            <a:off x="0" y="3478900"/>
            <a:ext cx="2492950" cy="1664600"/>
          </a:xfrm>
          <a:prstGeom prst="rect">
            <a:avLst/>
          </a:prstGeom>
          <a:noFill/>
          <a:ln>
            <a:noFill/>
          </a:ln>
        </p:spPr>
      </p:pic>
      <p:pic>
        <p:nvPicPr>
          <p:cNvPr id="568" name="Google Shape;568;p74"/>
          <p:cNvPicPr preferRelativeResize="0"/>
          <p:nvPr/>
        </p:nvPicPr>
        <p:blipFill>
          <a:blip r:embed="rId4">
            <a:alphaModFix/>
          </a:blip>
          <a:stretch>
            <a:fillRect/>
          </a:stretch>
        </p:blipFill>
        <p:spPr>
          <a:xfrm>
            <a:off x="7286613" y="2686050"/>
            <a:ext cx="1857375" cy="2457450"/>
          </a:xfrm>
          <a:prstGeom prst="rect">
            <a:avLst/>
          </a:prstGeom>
          <a:noFill/>
          <a:ln>
            <a:noFill/>
          </a:ln>
        </p:spPr>
      </p:pic>
      <p:sp>
        <p:nvSpPr>
          <p:cNvPr id="569" name="Google Shape;569;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Philosophy of Science</a:t>
            </a:r>
            <a:endParaRPr/>
          </a:p>
        </p:txBody>
      </p:sp>
      <p:sp>
        <p:nvSpPr>
          <p:cNvPr id="575" name="Google Shape;575;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Where does scientific knowledge come from?</a:t>
            </a:r>
            <a:endParaRPr/>
          </a:p>
          <a:p>
            <a:pPr indent="-342900" lvl="0" marL="457200" rtl="0" algn="l">
              <a:lnSpc>
                <a:spcPct val="100000"/>
              </a:lnSpc>
              <a:spcBef>
                <a:spcPts val="1000"/>
              </a:spcBef>
              <a:spcAft>
                <a:spcPts val="0"/>
              </a:spcAft>
              <a:buSzPts val="1800"/>
              <a:buChar char="●"/>
            </a:pPr>
            <a:r>
              <a:rPr lang="en"/>
              <a:t>Logical Positivism</a:t>
            </a:r>
            <a:endParaRPr/>
          </a:p>
          <a:p>
            <a:pPr indent="-317500" lvl="1" marL="914400" rtl="0" algn="l">
              <a:lnSpc>
                <a:spcPct val="100000"/>
              </a:lnSpc>
              <a:spcBef>
                <a:spcPts val="0"/>
              </a:spcBef>
              <a:spcAft>
                <a:spcPts val="0"/>
              </a:spcAft>
              <a:buSzPts val="1400"/>
              <a:buChar char="○"/>
            </a:pPr>
            <a:r>
              <a:rPr lang="en"/>
              <a:t>Verificationism - science is things we can verify</a:t>
            </a:r>
            <a:endParaRPr/>
          </a:p>
          <a:p>
            <a:pPr indent="-342900" lvl="0" marL="457200" rtl="0" algn="l">
              <a:lnSpc>
                <a:spcPct val="100000"/>
              </a:lnSpc>
              <a:spcBef>
                <a:spcPts val="0"/>
              </a:spcBef>
              <a:spcAft>
                <a:spcPts val="0"/>
              </a:spcAft>
              <a:buSzPts val="1800"/>
              <a:buChar char="●"/>
            </a:pPr>
            <a:r>
              <a:rPr lang="en"/>
              <a:t>Falsification - Popper</a:t>
            </a:r>
            <a:endParaRPr/>
          </a:p>
          <a:p>
            <a:pPr indent="-317500" lvl="1" marL="914400" rtl="0" algn="l">
              <a:lnSpc>
                <a:spcPct val="100000"/>
              </a:lnSpc>
              <a:spcBef>
                <a:spcPts val="0"/>
              </a:spcBef>
              <a:spcAft>
                <a:spcPts val="0"/>
              </a:spcAft>
              <a:buSzPts val="1400"/>
              <a:buChar char="○"/>
            </a:pPr>
            <a:r>
              <a:rPr lang="en"/>
              <a:t>Scientific theory/prediction - one that can be disproven by data </a:t>
            </a:r>
            <a:endParaRPr/>
          </a:p>
          <a:p>
            <a:pPr indent="-317500" lvl="1" marL="914400" rtl="0" algn="l">
              <a:lnSpc>
                <a:spcPct val="100000"/>
              </a:lnSpc>
              <a:spcBef>
                <a:spcPts val="0"/>
              </a:spcBef>
              <a:spcAft>
                <a:spcPts val="0"/>
              </a:spcAft>
              <a:buSzPts val="1400"/>
              <a:buChar char="○"/>
            </a:pPr>
            <a:r>
              <a:rPr lang="en"/>
              <a:t>Demarcation between Natural Science and Metaphysics</a:t>
            </a:r>
            <a:endParaRPr/>
          </a:p>
          <a:p>
            <a:pPr indent="-342900" lvl="0" marL="457200" rtl="0" algn="l">
              <a:lnSpc>
                <a:spcPct val="100000"/>
              </a:lnSpc>
              <a:spcBef>
                <a:spcPts val="0"/>
              </a:spcBef>
              <a:spcAft>
                <a:spcPts val="0"/>
              </a:spcAft>
              <a:buSzPts val="1800"/>
              <a:buChar char="●"/>
            </a:pPr>
            <a:r>
              <a:rPr lang="en"/>
              <a:t>Kuhn - progress is incremental, paradoxical, revolutionary</a:t>
            </a:r>
            <a:endParaRPr/>
          </a:p>
          <a:p>
            <a:pPr indent="-342900" lvl="0" marL="457200" rtl="0" algn="l">
              <a:lnSpc>
                <a:spcPct val="100000"/>
              </a:lnSpc>
              <a:spcBef>
                <a:spcPts val="0"/>
              </a:spcBef>
              <a:spcAft>
                <a:spcPts val="0"/>
              </a:spcAft>
              <a:buSzPts val="1800"/>
              <a:buChar char="●"/>
            </a:pPr>
            <a:r>
              <a:rPr lang="en"/>
              <a:t>Normative vs Descriptive</a:t>
            </a:r>
            <a:endParaRPr/>
          </a:p>
          <a:p>
            <a:pPr indent="-317500" lvl="1" marL="914400" rtl="0" algn="l">
              <a:lnSpc>
                <a:spcPct val="100000"/>
              </a:lnSpc>
              <a:spcBef>
                <a:spcPts val="0"/>
              </a:spcBef>
              <a:spcAft>
                <a:spcPts val="0"/>
              </a:spcAft>
              <a:buSzPts val="1400"/>
              <a:buChar char="○"/>
            </a:pPr>
            <a:r>
              <a:rPr lang="en"/>
              <a:t>What should be vs what is</a:t>
            </a:r>
            <a:endParaRPr/>
          </a:p>
          <a:p>
            <a:pPr indent="-342900" lvl="0" marL="457200" rtl="0" algn="l">
              <a:lnSpc>
                <a:spcPct val="100000"/>
              </a:lnSpc>
              <a:spcBef>
                <a:spcPts val="0"/>
              </a:spcBef>
              <a:spcAft>
                <a:spcPts val="0"/>
              </a:spcAft>
              <a:buSzPts val="1800"/>
              <a:buChar char="●"/>
            </a:pPr>
            <a:r>
              <a:rPr lang="en"/>
              <a:t>Reductionism vs. Holism of scientific areas</a:t>
            </a:r>
            <a:endParaRPr/>
          </a:p>
          <a:p>
            <a:pPr indent="-317500" lvl="1" marL="914400" rtl="0" algn="l">
              <a:lnSpc>
                <a:spcPct val="100000"/>
              </a:lnSpc>
              <a:spcBef>
                <a:spcPts val="0"/>
              </a:spcBef>
              <a:spcAft>
                <a:spcPts val="0"/>
              </a:spcAft>
              <a:buSzPts val="1400"/>
              <a:buChar char="○"/>
            </a:pPr>
            <a:r>
              <a:rPr lang="en"/>
              <a:t>“Psychology is Applied Biology is Applied Chemistry is Applied Physics is …”</a:t>
            </a:r>
            <a:endParaRPr/>
          </a:p>
          <a:p>
            <a:pPr indent="-317500" lvl="1" marL="914400" rtl="0" algn="l">
              <a:lnSpc>
                <a:spcPct val="100000"/>
              </a:lnSpc>
              <a:spcBef>
                <a:spcPts val="0"/>
              </a:spcBef>
              <a:spcAft>
                <a:spcPts val="0"/>
              </a:spcAft>
              <a:buSzPts val="1400"/>
              <a:buChar char="○"/>
            </a:pPr>
            <a:r>
              <a:rPr lang="en"/>
              <a:t> vs “Each domain has its own fundamental laws”</a:t>
            </a:r>
            <a:endParaRPr/>
          </a:p>
        </p:txBody>
      </p:sp>
      <p:sp>
        <p:nvSpPr>
          <p:cNvPr id="576" name="Google Shape;576;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Philosophy of Language</a:t>
            </a:r>
            <a:endParaRPr/>
          </a:p>
        </p:txBody>
      </p:sp>
      <p:sp>
        <p:nvSpPr>
          <p:cNvPr id="582" name="Google Shape;582;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Wittgenstein examples</a:t>
            </a:r>
            <a:endParaRPr sz="1600"/>
          </a:p>
          <a:p>
            <a:pPr indent="-330200" lvl="1" marL="914400" rtl="0" algn="l">
              <a:lnSpc>
                <a:spcPct val="115000"/>
              </a:lnSpc>
              <a:spcBef>
                <a:spcPts val="0"/>
              </a:spcBef>
              <a:spcAft>
                <a:spcPts val="0"/>
              </a:spcAft>
              <a:buSzPts val="1600"/>
              <a:buChar char="○"/>
            </a:pPr>
            <a:r>
              <a:rPr lang="en" sz="1600"/>
              <a:t>What is a ‘game’? - ambiguity/vagueness</a:t>
            </a:r>
            <a:endParaRPr sz="1600"/>
          </a:p>
          <a:p>
            <a:pPr indent="-330200" lvl="2" marL="1371600" rtl="0" algn="l">
              <a:lnSpc>
                <a:spcPct val="115000"/>
              </a:lnSpc>
              <a:spcBef>
                <a:spcPts val="0"/>
              </a:spcBef>
              <a:spcAft>
                <a:spcPts val="0"/>
              </a:spcAft>
              <a:buSzPts val="1600"/>
              <a:buChar char="■"/>
            </a:pPr>
            <a:r>
              <a:rPr lang="en" sz="1600"/>
              <a:t>family resemblance</a:t>
            </a:r>
            <a:endParaRPr sz="1600"/>
          </a:p>
          <a:p>
            <a:pPr indent="-330200" lvl="2" marL="1371600" rtl="0" algn="l">
              <a:lnSpc>
                <a:spcPct val="115000"/>
              </a:lnSpc>
              <a:spcBef>
                <a:spcPts val="0"/>
              </a:spcBef>
              <a:spcAft>
                <a:spcPts val="0"/>
              </a:spcAft>
              <a:buSzPts val="1600"/>
              <a:buChar char="■"/>
            </a:pPr>
            <a:r>
              <a:rPr lang="en" sz="1600"/>
              <a:t>resolved by context</a:t>
            </a:r>
            <a:endParaRPr sz="1600"/>
          </a:p>
          <a:p>
            <a:pPr indent="-330200" lvl="1" marL="914400" rtl="0" algn="l">
              <a:lnSpc>
                <a:spcPct val="115000"/>
              </a:lnSpc>
              <a:spcBef>
                <a:spcPts val="0"/>
              </a:spcBef>
              <a:spcAft>
                <a:spcPts val="0"/>
              </a:spcAft>
              <a:buSzPts val="1600"/>
              <a:buChar char="○"/>
            </a:pPr>
            <a:r>
              <a:rPr lang="en" sz="1600"/>
              <a:t>Beetle in a box</a:t>
            </a:r>
            <a:endParaRPr sz="1600"/>
          </a:p>
          <a:p>
            <a:pPr indent="-330200" lvl="2" marL="1371600" rtl="0" algn="l">
              <a:lnSpc>
                <a:spcPct val="115000"/>
              </a:lnSpc>
              <a:spcBef>
                <a:spcPts val="0"/>
              </a:spcBef>
              <a:spcAft>
                <a:spcPts val="0"/>
              </a:spcAft>
              <a:buSzPts val="1600"/>
              <a:buChar char="■"/>
            </a:pPr>
            <a:r>
              <a:rPr lang="en" sz="1600"/>
              <a:t>meaning -is- use</a:t>
            </a:r>
            <a:endParaRPr sz="1600"/>
          </a:p>
          <a:p>
            <a:pPr indent="0" lvl="0" marL="914400" rtl="0" algn="l">
              <a:lnSpc>
                <a:spcPct val="115000"/>
              </a:lnSpc>
              <a:spcBef>
                <a:spcPts val="1000"/>
              </a:spcBef>
              <a:spcAft>
                <a:spcPts val="0"/>
              </a:spcAft>
              <a:buNone/>
            </a:pPr>
            <a:r>
              <a:t/>
            </a:r>
            <a:endParaRPr sz="1600"/>
          </a:p>
          <a:p>
            <a:pPr indent="-330200" lvl="0" marL="457200" rtl="0" algn="l">
              <a:lnSpc>
                <a:spcPct val="115000"/>
              </a:lnSpc>
              <a:spcBef>
                <a:spcPts val="1000"/>
              </a:spcBef>
              <a:spcAft>
                <a:spcPts val="0"/>
              </a:spcAft>
              <a:buSzPts val="1600"/>
              <a:buChar char="●"/>
            </a:pPr>
            <a:r>
              <a:rPr lang="en" sz="1600"/>
              <a:t>Sapir-Whorf hypothesis: </a:t>
            </a:r>
            <a:endParaRPr sz="1600"/>
          </a:p>
          <a:p>
            <a:pPr indent="-330200" lvl="1" marL="914400" rtl="0" algn="l">
              <a:lnSpc>
                <a:spcPct val="115000"/>
              </a:lnSpc>
              <a:spcBef>
                <a:spcPts val="0"/>
              </a:spcBef>
              <a:spcAft>
                <a:spcPts val="0"/>
              </a:spcAft>
              <a:buSzPts val="1600"/>
              <a:buChar char="○"/>
            </a:pPr>
            <a:r>
              <a:rPr lang="en" sz="1600"/>
              <a:t>Strong: language determines thought</a:t>
            </a:r>
            <a:endParaRPr sz="1600"/>
          </a:p>
          <a:p>
            <a:pPr indent="-330200" lvl="1" marL="914400" rtl="0" algn="l">
              <a:lnSpc>
                <a:spcPct val="115000"/>
              </a:lnSpc>
              <a:spcBef>
                <a:spcPts val="0"/>
              </a:spcBef>
              <a:spcAft>
                <a:spcPts val="0"/>
              </a:spcAft>
              <a:buSzPts val="1600"/>
              <a:buChar char="○"/>
            </a:pPr>
            <a:r>
              <a:rPr lang="en" sz="1600"/>
              <a:t>Weak: language structure influences one’s worldview</a:t>
            </a:r>
            <a:endParaRPr sz="1600"/>
          </a:p>
          <a:p>
            <a:pPr indent="0" lvl="0" marL="0" rtl="0" algn="l">
              <a:lnSpc>
                <a:spcPct val="115000"/>
              </a:lnSpc>
              <a:spcBef>
                <a:spcPts val="1000"/>
              </a:spcBef>
              <a:spcAft>
                <a:spcPts val="0"/>
              </a:spcAft>
              <a:buNone/>
            </a:pPr>
            <a:r>
              <a:rPr lang="en" sz="1600"/>
              <a:t>Both help you think about language and meaning…</a:t>
            </a:r>
            <a:endParaRPr sz="1600"/>
          </a:p>
          <a:p>
            <a:pPr indent="0" lvl="0" marL="0" rtl="0" algn="l">
              <a:lnSpc>
                <a:spcPct val="115000"/>
              </a:lnSpc>
              <a:spcBef>
                <a:spcPts val="1000"/>
              </a:spcBef>
              <a:spcAft>
                <a:spcPts val="0"/>
              </a:spcAft>
              <a:buNone/>
            </a:pPr>
            <a:r>
              <a:rPr lang="en" sz="1600"/>
              <a:t>But both are not really borne out by examples, experimentation.</a:t>
            </a:r>
            <a:endParaRPr sz="1600"/>
          </a:p>
          <a:p>
            <a:pPr indent="0" lvl="0" marL="0" rtl="0" algn="l">
              <a:lnSpc>
                <a:spcPct val="115000"/>
              </a:lnSpc>
              <a:spcBef>
                <a:spcPts val="1000"/>
              </a:spcBef>
              <a:spcAft>
                <a:spcPts val="1000"/>
              </a:spcAft>
              <a:buNone/>
            </a:pPr>
            <a:r>
              <a:t/>
            </a:r>
            <a:endParaRPr sz="1600"/>
          </a:p>
        </p:txBody>
      </p:sp>
      <p:pic>
        <p:nvPicPr>
          <p:cNvPr id="583" name="Google Shape;583;p76"/>
          <p:cNvPicPr preferRelativeResize="0"/>
          <p:nvPr/>
        </p:nvPicPr>
        <p:blipFill>
          <a:blip r:embed="rId3">
            <a:alphaModFix/>
          </a:blip>
          <a:stretch>
            <a:fillRect/>
          </a:stretch>
        </p:blipFill>
        <p:spPr>
          <a:xfrm>
            <a:off x="6937263" y="1096400"/>
            <a:ext cx="1857375" cy="2457450"/>
          </a:xfrm>
          <a:prstGeom prst="rect">
            <a:avLst/>
          </a:prstGeom>
          <a:noFill/>
          <a:ln>
            <a:noFill/>
          </a:ln>
        </p:spPr>
      </p:pic>
      <p:sp>
        <p:nvSpPr>
          <p:cNvPr id="584" name="Google Shape;584;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Theories of Ethics</a:t>
            </a:r>
            <a:endParaRPr/>
          </a:p>
        </p:txBody>
      </p:sp>
      <p:sp>
        <p:nvSpPr>
          <p:cNvPr id="590" name="Google Shape;590;p77"/>
          <p:cNvSpPr txBox="1"/>
          <p:nvPr>
            <p:ph idx="1" type="body"/>
          </p:nvPr>
        </p:nvSpPr>
        <p:spPr>
          <a:xfrm>
            <a:off x="311700" y="1152475"/>
            <a:ext cx="6443700" cy="39909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Divine command - from authority (often religious)</a:t>
            </a:r>
            <a:endParaRPr/>
          </a:p>
          <a:p>
            <a:pPr indent="-334327" lvl="0" marL="457200" rtl="0" algn="l">
              <a:lnSpc>
                <a:spcPct val="115000"/>
              </a:lnSpc>
              <a:spcBef>
                <a:spcPts val="0"/>
              </a:spcBef>
              <a:spcAft>
                <a:spcPts val="0"/>
              </a:spcAft>
              <a:buSzPct val="100000"/>
              <a:buChar char="●"/>
            </a:pPr>
            <a:r>
              <a:rPr lang="en"/>
              <a:t>Virtue Ethics - Plato, Aristotle - evil is the result of ignorance</a:t>
            </a:r>
            <a:endParaRPr/>
          </a:p>
          <a:p>
            <a:pPr indent="-334327" lvl="0" marL="457200" rtl="0" algn="l">
              <a:lnSpc>
                <a:spcPct val="115000"/>
              </a:lnSpc>
              <a:spcBef>
                <a:spcPts val="0"/>
              </a:spcBef>
              <a:spcAft>
                <a:spcPts val="0"/>
              </a:spcAft>
              <a:buSzPct val="100000"/>
              <a:buChar char="●"/>
            </a:pPr>
            <a:r>
              <a:rPr lang="en"/>
              <a:t>Stoicism - peace of mind, self-control</a:t>
            </a:r>
            <a:endParaRPr/>
          </a:p>
          <a:p>
            <a:pPr indent="-334327" lvl="0" marL="457200" rtl="0" algn="l">
              <a:lnSpc>
                <a:spcPct val="115000"/>
              </a:lnSpc>
              <a:spcBef>
                <a:spcPts val="0"/>
              </a:spcBef>
              <a:spcAft>
                <a:spcPts val="0"/>
              </a:spcAft>
              <a:buSzPct val="100000"/>
              <a:buChar char="●"/>
            </a:pPr>
            <a:r>
              <a:rPr lang="en"/>
              <a:t>Hedonism - do what gives the most pleasure</a:t>
            </a:r>
            <a:endParaRPr/>
          </a:p>
          <a:p>
            <a:pPr indent="-334327" lvl="0" marL="457200" rtl="0" algn="l">
              <a:lnSpc>
                <a:spcPct val="115000"/>
              </a:lnSpc>
              <a:spcBef>
                <a:spcPts val="0"/>
              </a:spcBef>
              <a:spcAft>
                <a:spcPts val="0"/>
              </a:spcAft>
              <a:buSzPct val="100000"/>
              <a:buChar char="●"/>
            </a:pPr>
            <a:r>
              <a:rPr lang="en"/>
              <a:t>Consequentialism - result is key “The ends justify the means”</a:t>
            </a:r>
            <a:endParaRPr/>
          </a:p>
          <a:p>
            <a:pPr indent="-334327" lvl="0" marL="457200" rtl="0" algn="l">
              <a:lnSpc>
                <a:spcPct val="115000"/>
              </a:lnSpc>
              <a:spcBef>
                <a:spcPts val="0"/>
              </a:spcBef>
              <a:spcAft>
                <a:spcPts val="0"/>
              </a:spcAft>
              <a:buSzPct val="100000"/>
              <a:buChar char="●"/>
            </a:pPr>
            <a:r>
              <a:rPr lang="en"/>
              <a:t>Utilitarianism - the greatest happiness for the greatest number</a:t>
            </a:r>
            <a:endParaRPr/>
          </a:p>
          <a:p>
            <a:pPr indent="-334327" lvl="0" marL="457200" rtl="0" algn="l">
              <a:lnSpc>
                <a:spcPct val="115000"/>
              </a:lnSpc>
              <a:spcBef>
                <a:spcPts val="0"/>
              </a:spcBef>
              <a:spcAft>
                <a:spcPts val="0"/>
              </a:spcAft>
              <a:buSzPct val="100000"/>
              <a:buChar char="●"/>
            </a:pPr>
            <a:r>
              <a:rPr lang="en"/>
              <a:t>Deontological </a:t>
            </a:r>
            <a:r>
              <a:rPr lang="en"/>
              <a:t>- act from duty, intention is key, Kant’s ‘categorical imperative’</a:t>
            </a:r>
            <a:endParaRPr/>
          </a:p>
          <a:p>
            <a:pPr indent="-334327" lvl="0" marL="457200" rtl="0" algn="l">
              <a:lnSpc>
                <a:spcPct val="115000"/>
              </a:lnSpc>
              <a:spcBef>
                <a:spcPts val="0"/>
              </a:spcBef>
              <a:spcAft>
                <a:spcPts val="0"/>
              </a:spcAft>
              <a:buSzPct val="100000"/>
              <a:buChar char="●"/>
            </a:pPr>
            <a:r>
              <a:rPr lang="en"/>
              <a:t>Moral Relativism - it depends on the situation (this is not just ‘anything goes’)</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rPr lang="en"/>
              <a:t>Wait…what does this all have to do with -cognitive- science?</a:t>
            </a:r>
            <a:endParaRPr/>
          </a:p>
          <a:p>
            <a:pPr indent="0" lvl="0" marL="0" rtl="0" algn="l">
              <a:lnSpc>
                <a:spcPct val="115000"/>
              </a:lnSpc>
              <a:spcBef>
                <a:spcPts val="1000"/>
              </a:spcBef>
              <a:spcAft>
                <a:spcPts val="1000"/>
              </a:spcAft>
              <a:buNone/>
            </a:pPr>
            <a:r>
              <a:rPr lang="en"/>
              <a:t>Why is this even here?</a:t>
            </a:r>
            <a:endParaRPr/>
          </a:p>
        </p:txBody>
      </p:sp>
      <p:pic>
        <p:nvPicPr>
          <p:cNvPr id="591" name="Google Shape;591;p77"/>
          <p:cNvPicPr preferRelativeResize="0"/>
          <p:nvPr/>
        </p:nvPicPr>
        <p:blipFill>
          <a:blip r:embed="rId3">
            <a:alphaModFix/>
          </a:blip>
          <a:stretch>
            <a:fillRect/>
          </a:stretch>
        </p:blipFill>
        <p:spPr>
          <a:xfrm>
            <a:off x="7164313" y="1152463"/>
            <a:ext cx="2143125" cy="2143125"/>
          </a:xfrm>
          <a:prstGeom prst="rect">
            <a:avLst/>
          </a:prstGeom>
          <a:noFill/>
          <a:ln>
            <a:noFill/>
          </a:ln>
        </p:spPr>
      </p:pic>
      <p:sp>
        <p:nvSpPr>
          <p:cNvPr id="592" name="Google Shape;592;p77"/>
          <p:cNvSpPr txBox="1"/>
          <p:nvPr/>
        </p:nvSpPr>
        <p:spPr>
          <a:xfrm>
            <a:off x="7437350" y="3205875"/>
            <a:ext cx="1699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Wittgenstein’s Poker</a:t>
            </a:r>
            <a:endParaRPr sz="1300">
              <a:solidFill>
                <a:schemeClr val="dk2"/>
              </a:solidFill>
            </a:endParaRPr>
          </a:p>
        </p:txBody>
      </p:sp>
      <p:sp>
        <p:nvSpPr>
          <p:cNvPr id="593" name="Google Shape;59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8"/>
          <p:cNvSpPr txBox="1"/>
          <p:nvPr>
            <p:ph idx="1" type="body"/>
          </p:nvPr>
        </p:nvSpPr>
        <p:spPr>
          <a:xfrm>
            <a:off x="241225" y="1276150"/>
            <a:ext cx="8520600" cy="33540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Things aren’t black and white</a:t>
            </a:r>
            <a:endParaRPr/>
          </a:p>
          <a:p>
            <a:pPr indent="0" lvl="0" marL="457200" rtl="0" algn="l">
              <a:lnSpc>
                <a:spcPct val="100000"/>
              </a:lnSpc>
              <a:spcBef>
                <a:spcPts val="1000"/>
              </a:spcBef>
              <a:spcAft>
                <a:spcPts val="0"/>
              </a:spcAft>
              <a:buNone/>
            </a:pPr>
            <a:r>
              <a:t/>
            </a:r>
            <a:endParaRPr/>
          </a:p>
          <a:p>
            <a:pPr indent="-342900" lvl="0" marL="457200" rtl="0" algn="l">
              <a:lnSpc>
                <a:spcPct val="100000"/>
              </a:lnSpc>
              <a:spcBef>
                <a:spcPts val="1000"/>
              </a:spcBef>
              <a:spcAft>
                <a:spcPts val="0"/>
              </a:spcAft>
              <a:buSzPts val="1800"/>
              <a:buChar char="●"/>
            </a:pPr>
            <a:r>
              <a:rPr lang="en"/>
              <a:t>Things have more than one cause/component</a:t>
            </a:r>
            <a:endParaRPr/>
          </a:p>
          <a:p>
            <a:pPr indent="0" lvl="0" marL="457200" rtl="0" algn="l">
              <a:lnSpc>
                <a:spcPct val="100000"/>
              </a:lnSpc>
              <a:spcBef>
                <a:spcPts val="1000"/>
              </a:spcBef>
              <a:spcAft>
                <a:spcPts val="0"/>
              </a:spcAft>
              <a:buNone/>
            </a:pPr>
            <a:r>
              <a:t/>
            </a:r>
            <a:endParaRPr/>
          </a:p>
          <a:p>
            <a:pPr indent="-342900" lvl="0" marL="457200" rtl="0" algn="l">
              <a:lnSpc>
                <a:spcPct val="100000"/>
              </a:lnSpc>
              <a:spcBef>
                <a:spcPts val="1000"/>
              </a:spcBef>
              <a:spcAft>
                <a:spcPts val="0"/>
              </a:spcAft>
              <a:buSzPts val="1800"/>
              <a:buChar char="●"/>
            </a:pPr>
            <a:r>
              <a:rPr lang="en"/>
              <a:t>Things aren’t simple</a:t>
            </a:r>
            <a:endParaRPr/>
          </a:p>
          <a:p>
            <a:pPr indent="0" lvl="0" marL="457200" rtl="0" algn="l">
              <a:lnSpc>
                <a:spcPct val="100000"/>
              </a:lnSpc>
              <a:spcBef>
                <a:spcPts val="1000"/>
              </a:spcBef>
              <a:spcAft>
                <a:spcPts val="0"/>
              </a:spcAft>
              <a:buNone/>
            </a:pPr>
            <a:r>
              <a:t/>
            </a:r>
            <a:endParaRPr/>
          </a:p>
          <a:p>
            <a:pPr indent="-342900" lvl="0" marL="457200" rtl="0" algn="l">
              <a:lnSpc>
                <a:spcPct val="100000"/>
              </a:lnSpc>
              <a:spcBef>
                <a:spcPts val="1000"/>
              </a:spcBef>
              <a:spcAft>
                <a:spcPts val="0"/>
              </a:spcAft>
              <a:buSzPts val="1800"/>
              <a:buChar char="●"/>
            </a:pPr>
            <a:r>
              <a:rPr lang="en"/>
              <a:t>Things we’re thinking </a:t>
            </a:r>
            <a:r>
              <a:rPr lang="en"/>
              <a:t>aren't always said aloud</a:t>
            </a:r>
            <a:endParaRPr/>
          </a:p>
        </p:txBody>
      </p:sp>
      <p:sp>
        <p:nvSpPr>
          <p:cNvPr id="599" name="Google Shape;599;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from Philosophy</a:t>
            </a:r>
            <a:endParaRPr/>
          </a:p>
        </p:txBody>
      </p:sp>
      <p:sp>
        <p:nvSpPr>
          <p:cNvPr id="600" name="Google Shape;600;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Cognitive Science for AI</a:t>
            </a:r>
            <a:endParaRPr/>
          </a:p>
        </p:txBody>
      </p:sp>
      <p:sp>
        <p:nvSpPr>
          <p:cNvPr id="606" name="Google Shape;606;p7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Final Remarks</a:t>
            </a:r>
            <a:endParaRPr sz="5200"/>
          </a:p>
        </p:txBody>
      </p:sp>
      <p:sp>
        <p:nvSpPr>
          <p:cNvPr id="607" name="Google Shape;607;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Primary Areas of Study</a:t>
            </a:r>
            <a:endParaRPr/>
          </a:p>
        </p:txBody>
      </p:sp>
      <p:sp>
        <p:nvSpPr>
          <p:cNvPr id="613" name="Google Shape;613;p80"/>
          <p:cNvSpPr txBox="1"/>
          <p:nvPr>
            <p:ph idx="1" type="body"/>
          </p:nvPr>
        </p:nvSpPr>
        <p:spPr>
          <a:xfrm>
            <a:off x="443295" y="1104301"/>
            <a:ext cx="8520600" cy="3416400"/>
          </a:xfrm>
          <a:prstGeom prst="rect">
            <a:avLst/>
          </a:prstGeom>
        </p:spPr>
        <p:txBody>
          <a:bodyPr anchorCtr="0" anchor="t" bIns="91425" lIns="91425" spcFirstLastPara="1" rIns="91425" wrap="square" tIns="91425">
            <a:normAutofit fontScale="77500" lnSpcReduction="20000"/>
          </a:bodyPr>
          <a:lstStyle/>
          <a:p>
            <a:pPr indent="-331946" lvl="0" marL="457200" rtl="0" algn="l">
              <a:lnSpc>
                <a:spcPct val="100000"/>
              </a:lnSpc>
              <a:spcBef>
                <a:spcPts val="0"/>
              </a:spcBef>
              <a:spcAft>
                <a:spcPts val="0"/>
              </a:spcAft>
              <a:buSzPct val="100000"/>
              <a:buChar char="●"/>
            </a:pPr>
            <a:r>
              <a:rPr lang="en" sz="2100"/>
              <a:t>Medicine - </a:t>
            </a:r>
            <a:r>
              <a:rPr b="1" lang="en" sz="2100"/>
              <a:t>Neurology</a:t>
            </a:r>
            <a:r>
              <a:rPr lang="en" sz="2100"/>
              <a:t>, </a:t>
            </a:r>
            <a:r>
              <a:rPr b="1" lang="en" sz="2100"/>
              <a:t>Brain Science</a:t>
            </a:r>
            <a:endParaRPr b="1" sz="2100"/>
          </a:p>
          <a:p>
            <a:pPr indent="-331946" lvl="0" marL="457200" rtl="0" algn="l">
              <a:lnSpc>
                <a:spcPct val="100000"/>
              </a:lnSpc>
              <a:spcBef>
                <a:spcPts val="0"/>
              </a:spcBef>
              <a:spcAft>
                <a:spcPts val="0"/>
              </a:spcAft>
              <a:buSzPct val="100000"/>
              <a:buChar char="●"/>
            </a:pPr>
            <a:r>
              <a:rPr lang="en" sz="2100"/>
              <a:t>Biology - </a:t>
            </a:r>
            <a:r>
              <a:rPr b="1" lang="en" sz="2100"/>
              <a:t>Animal Behavior, Evolution</a:t>
            </a:r>
            <a:endParaRPr b="1" sz="2100"/>
          </a:p>
          <a:p>
            <a:pPr indent="-331946" lvl="0" marL="457200" rtl="0" algn="l">
              <a:lnSpc>
                <a:spcPct val="100000"/>
              </a:lnSpc>
              <a:spcBef>
                <a:spcPts val="0"/>
              </a:spcBef>
              <a:spcAft>
                <a:spcPts val="0"/>
              </a:spcAft>
              <a:buSzPct val="100000"/>
              <a:buChar char="●"/>
            </a:pPr>
            <a:r>
              <a:rPr b="1" lang="en" sz="2100"/>
              <a:t>Psychology</a:t>
            </a:r>
            <a:r>
              <a:rPr lang="en" sz="2100"/>
              <a:t> - </a:t>
            </a:r>
            <a:r>
              <a:rPr b="1" lang="en" sz="2100"/>
              <a:t>C</a:t>
            </a:r>
            <a:r>
              <a:rPr b="1" lang="en" sz="2100"/>
              <a:t>ognitive</a:t>
            </a:r>
            <a:r>
              <a:rPr lang="en" sz="2100"/>
              <a:t> (learning, senses, cognition), </a:t>
            </a:r>
            <a:r>
              <a:rPr b="1" lang="en" sz="2100"/>
              <a:t>D</a:t>
            </a:r>
            <a:r>
              <a:rPr b="1" lang="en" sz="2100"/>
              <a:t>evelopmental</a:t>
            </a:r>
            <a:r>
              <a:rPr lang="en" sz="2100"/>
              <a:t> (how babies develop into adults)</a:t>
            </a:r>
            <a:endParaRPr sz="2100"/>
          </a:p>
          <a:p>
            <a:pPr indent="-331946" lvl="0" marL="457200" rtl="0" algn="l">
              <a:lnSpc>
                <a:spcPct val="100000"/>
              </a:lnSpc>
              <a:spcBef>
                <a:spcPts val="0"/>
              </a:spcBef>
              <a:spcAft>
                <a:spcPts val="0"/>
              </a:spcAft>
              <a:buSzPct val="100000"/>
              <a:buChar char="●"/>
            </a:pPr>
            <a:r>
              <a:rPr b="1" lang="en" sz="2100"/>
              <a:t>Linguistics</a:t>
            </a:r>
            <a:r>
              <a:rPr lang="en" sz="2100"/>
              <a:t> - Theory, Languages, </a:t>
            </a:r>
            <a:r>
              <a:rPr lang="en" sz="2100"/>
              <a:t>Psycholinguistics</a:t>
            </a:r>
            <a:endParaRPr sz="2100"/>
          </a:p>
          <a:p>
            <a:pPr indent="-331946" lvl="0" marL="457200" rtl="0" algn="l">
              <a:lnSpc>
                <a:spcPct val="100000"/>
              </a:lnSpc>
              <a:spcBef>
                <a:spcPts val="0"/>
              </a:spcBef>
              <a:spcAft>
                <a:spcPts val="0"/>
              </a:spcAft>
              <a:buSzPct val="100000"/>
              <a:buChar char="●"/>
            </a:pPr>
            <a:r>
              <a:rPr b="1" lang="en" sz="2100"/>
              <a:t>Philosophy - Epistemology, Philosophy of Mind, Philosophy of Science</a:t>
            </a:r>
            <a:endParaRPr b="1" sz="2100"/>
          </a:p>
          <a:p>
            <a:pPr indent="-331946" lvl="0" marL="457200" rtl="0" algn="l">
              <a:lnSpc>
                <a:spcPct val="100000"/>
              </a:lnSpc>
              <a:spcBef>
                <a:spcPts val="0"/>
              </a:spcBef>
              <a:spcAft>
                <a:spcPts val="0"/>
              </a:spcAft>
              <a:buSzPct val="100000"/>
              <a:buChar char="●"/>
            </a:pPr>
            <a:r>
              <a:rPr lang="en" sz="2100"/>
              <a:t>Sociology, Anthropology, Economics, Psychiatry/Abnormal Psychology</a:t>
            </a:r>
            <a:endParaRPr sz="2100"/>
          </a:p>
          <a:p>
            <a:pPr indent="0" lvl="0" marL="457200" rtl="0" algn="l">
              <a:lnSpc>
                <a:spcPct val="100000"/>
              </a:lnSpc>
              <a:spcBef>
                <a:spcPts val="1000"/>
              </a:spcBef>
              <a:spcAft>
                <a:spcPts val="0"/>
              </a:spcAft>
              <a:buNone/>
            </a:pPr>
            <a:r>
              <a:t/>
            </a:r>
            <a:endParaRPr sz="2100"/>
          </a:p>
          <a:p>
            <a:pPr indent="-331946" lvl="0" marL="457200" rtl="0" algn="l">
              <a:lnSpc>
                <a:spcPct val="100000"/>
              </a:lnSpc>
              <a:spcBef>
                <a:spcPts val="1000"/>
              </a:spcBef>
              <a:spcAft>
                <a:spcPts val="0"/>
              </a:spcAft>
              <a:buSzPct val="100000"/>
              <a:buChar char="●"/>
            </a:pPr>
            <a:r>
              <a:rPr b="1" lang="en" sz="2100"/>
              <a:t>Computer Science</a:t>
            </a:r>
            <a:r>
              <a:rPr lang="en" sz="2100"/>
              <a:t> - computational methods/complexity, </a:t>
            </a:r>
            <a:r>
              <a:rPr b="1" lang="en" sz="2100"/>
              <a:t>Artificial Intelligence</a:t>
            </a:r>
            <a:endParaRPr b="1" sz="2100"/>
          </a:p>
          <a:p>
            <a:pPr indent="-331946" lvl="0" marL="457200" rtl="0" algn="l">
              <a:lnSpc>
                <a:spcPct val="100000"/>
              </a:lnSpc>
              <a:spcBef>
                <a:spcPts val="0"/>
              </a:spcBef>
              <a:spcAft>
                <a:spcPts val="0"/>
              </a:spcAft>
              <a:buSzPct val="100000"/>
              <a:buChar char="●"/>
            </a:pPr>
            <a:r>
              <a:rPr b="1" lang="en" sz="2100"/>
              <a:t>Statistics </a:t>
            </a:r>
            <a:r>
              <a:rPr lang="en" sz="2100"/>
              <a:t>- Regression, Predictive Analytics, Data Science</a:t>
            </a:r>
            <a:endParaRPr sz="2100"/>
          </a:p>
          <a:p>
            <a:pPr indent="-331946" lvl="0" marL="457200" rtl="0" algn="l">
              <a:lnSpc>
                <a:spcPct val="100000"/>
              </a:lnSpc>
              <a:spcBef>
                <a:spcPts val="0"/>
              </a:spcBef>
              <a:spcAft>
                <a:spcPts val="0"/>
              </a:spcAft>
              <a:buSzPct val="100000"/>
              <a:buChar char="●"/>
            </a:pPr>
            <a:r>
              <a:rPr b="1" lang="en" sz="2100"/>
              <a:t>Mathematics </a:t>
            </a:r>
            <a:r>
              <a:rPr lang="en" sz="2100"/>
              <a:t>- Logic</a:t>
            </a:r>
            <a:endParaRPr sz="2100"/>
          </a:p>
          <a:p>
            <a:pPr indent="-331946" lvl="0" marL="457200" rtl="0" algn="l">
              <a:lnSpc>
                <a:spcPct val="100000"/>
              </a:lnSpc>
              <a:spcBef>
                <a:spcPts val="0"/>
              </a:spcBef>
              <a:spcAft>
                <a:spcPts val="0"/>
              </a:spcAft>
              <a:buSzPct val="100000"/>
              <a:buChar char="●"/>
            </a:pPr>
            <a:r>
              <a:rPr lang="en" sz="2100"/>
              <a:t>Mechanical, Electrical, Industrial Engineering - robotics, control mechanisms, optimization</a:t>
            </a:r>
            <a:endParaRPr sz="2100"/>
          </a:p>
          <a:p>
            <a:pPr indent="0" lvl="0" marL="457200" rtl="0" algn="l">
              <a:lnSpc>
                <a:spcPct val="100000"/>
              </a:lnSpc>
              <a:spcBef>
                <a:spcPts val="1000"/>
              </a:spcBef>
              <a:spcAft>
                <a:spcPts val="1000"/>
              </a:spcAft>
              <a:buNone/>
            </a:pPr>
            <a:r>
              <a:t/>
            </a:r>
            <a:endParaRPr sz="2100"/>
          </a:p>
        </p:txBody>
      </p:sp>
      <p:sp>
        <p:nvSpPr>
          <p:cNvPr id="614" name="Google Shape;614;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Goes Into Intelligence</a:t>
            </a:r>
            <a:endParaRPr/>
          </a:p>
        </p:txBody>
      </p:sp>
      <p:sp>
        <p:nvSpPr>
          <p:cNvPr id="620" name="Google Shape;620;p81"/>
          <p:cNvSpPr txBox="1"/>
          <p:nvPr>
            <p:ph idx="1" type="body"/>
          </p:nvPr>
        </p:nvSpPr>
        <p:spPr>
          <a:xfrm>
            <a:off x="228425" y="1017725"/>
            <a:ext cx="8520600" cy="3416400"/>
          </a:xfrm>
          <a:prstGeom prst="rect">
            <a:avLst/>
          </a:prstGeom>
        </p:spPr>
        <p:txBody>
          <a:bodyPr anchorCtr="0" anchor="t" bIns="91425" lIns="91425" spcFirstLastPara="1" rIns="91425" wrap="square" tIns="91425">
            <a:noAutofit/>
          </a:bodyPr>
          <a:lstStyle/>
          <a:p>
            <a:pPr indent="-361950" lvl="0" marL="457200" rtl="0" algn="l">
              <a:lnSpc>
                <a:spcPct val="100000"/>
              </a:lnSpc>
              <a:spcBef>
                <a:spcPts val="0"/>
              </a:spcBef>
              <a:spcAft>
                <a:spcPts val="0"/>
              </a:spcAft>
              <a:buSzPts val="2100"/>
              <a:buChar char="●"/>
            </a:pPr>
            <a:r>
              <a:rPr lang="en" sz="1729"/>
              <a:t>What you’re born with</a:t>
            </a:r>
            <a:endParaRPr sz="1729"/>
          </a:p>
          <a:p>
            <a:pPr indent="-361950" lvl="1" marL="914400" rtl="0" algn="l">
              <a:lnSpc>
                <a:spcPct val="100000"/>
              </a:lnSpc>
              <a:spcBef>
                <a:spcPts val="0"/>
              </a:spcBef>
              <a:spcAft>
                <a:spcPts val="0"/>
              </a:spcAft>
              <a:buSzPts val="2100"/>
              <a:buChar char="○"/>
            </a:pPr>
            <a:r>
              <a:rPr lang="en" sz="1729"/>
              <a:t>Genes/DNA - help build into proteins, cells, tissues, bodies</a:t>
            </a:r>
            <a:endParaRPr sz="1729"/>
          </a:p>
          <a:p>
            <a:pPr indent="-361950" lvl="1" marL="914400" rtl="0" algn="l">
              <a:lnSpc>
                <a:spcPct val="100000"/>
              </a:lnSpc>
              <a:spcBef>
                <a:spcPts val="0"/>
              </a:spcBef>
              <a:spcAft>
                <a:spcPts val="0"/>
              </a:spcAft>
              <a:buSzPts val="2100"/>
              <a:buChar char="○"/>
            </a:pPr>
            <a:r>
              <a:rPr lang="en" sz="1729"/>
              <a:t>Biochemical environment for developing a body and brain from those genes</a:t>
            </a:r>
            <a:endParaRPr sz="1729"/>
          </a:p>
          <a:p>
            <a:pPr indent="-361950" lvl="1" marL="914400" rtl="0" algn="l">
              <a:lnSpc>
                <a:spcPct val="100000"/>
              </a:lnSpc>
              <a:spcBef>
                <a:spcPts val="0"/>
              </a:spcBef>
              <a:spcAft>
                <a:spcPts val="0"/>
              </a:spcAft>
              <a:buSzPts val="2100"/>
              <a:buChar char="○"/>
            </a:pPr>
            <a:r>
              <a:rPr lang="en" sz="1729"/>
              <a:t>Propensity to speak and think</a:t>
            </a:r>
            <a:endParaRPr sz="1729"/>
          </a:p>
          <a:p>
            <a:pPr indent="0" lvl="0" marL="457200" rtl="0" algn="l">
              <a:lnSpc>
                <a:spcPct val="100000"/>
              </a:lnSpc>
              <a:spcBef>
                <a:spcPts val="1000"/>
              </a:spcBef>
              <a:spcAft>
                <a:spcPts val="0"/>
              </a:spcAft>
              <a:buNone/>
            </a:pPr>
            <a:r>
              <a:t/>
            </a:r>
            <a:endParaRPr sz="1729"/>
          </a:p>
          <a:p>
            <a:pPr indent="-361950" lvl="0" marL="457200" rtl="0" algn="l">
              <a:lnSpc>
                <a:spcPct val="100000"/>
              </a:lnSpc>
              <a:spcBef>
                <a:spcPts val="1000"/>
              </a:spcBef>
              <a:spcAft>
                <a:spcPts val="0"/>
              </a:spcAft>
              <a:buSzPts val="2100"/>
              <a:buChar char="●"/>
            </a:pPr>
            <a:r>
              <a:rPr lang="en" sz="1729"/>
              <a:t>What you live in</a:t>
            </a:r>
            <a:endParaRPr sz="1729"/>
          </a:p>
          <a:p>
            <a:pPr indent="-361950" lvl="1" marL="914400" rtl="0" algn="l">
              <a:lnSpc>
                <a:spcPct val="100000"/>
              </a:lnSpc>
              <a:spcBef>
                <a:spcPts val="0"/>
              </a:spcBef>
              <a:spcAft>
                <a:spcPts val="0"/>
              </a:spcAft>
              <a:buSzPts val="2100"/>
              <a:buChar char="○"/>
            </a:pPr>
            <a:r>
              <a:rPr lang="en" sz="1729"/>
              <a:t>Language environment - what people say and how they respond</a:t>
            </a:r>
            <a:endParaRPr sz="1729"/>
          </a:p>
          <a:p>
            <a:pPr indent="-361950" lvl="1" marL="914400" rtl="0" algn="l">
              <a:lnSpc>
                <a:spcPct val="100000"/>
              </a:lnSpc>
              <a:spcBef>
                <a:spcPts val="0"/>
              </a:spcBef>
              <a:spcAft>
                <a:spcPts val="0"/>
              </a:spcAft>
              <a:buSzPts val="2100"/>
              <a:buChar char="○"/>
            </a:pPr>
            <a:r>
              <a:rPr lang="en" sz="1729"/>
              <a:t>Physical environment - enough resources to allow learning</a:t>
            </a:r>
            <a:endParaRPr sz="1729"/>
          </a:p>
          <a:p>
            <a:pPr indent="-361950" lvl="1" marL="914400" rtl="0" algn="l">
              <a:lnSpc>
                <a:spcPct val="100000"/>
              </a:lnSpc>
              <a:spcBef>
                <a:spcPts val="0"/>
              </a:spcBef>
              <a:spcAft>
                <a:spcPts val="0"/>
              </a:spcAft>
              <a:buSzPts val="2100"/>
              <a:buChar char="○"/>
            </a:pPr>
            <a:r>
              <a:rPr lang="en" sz="1729"/>
              <a:t>Social environment - relations with others</a:t>
            </a:r>
            <a:endParaRPr sz="1729"/>
          </a:p>
          <a:p>
            <a:pPr indent="0" lvl="0" marL="914400" rtl="0" algn="l">
              <a:lnSpc>
                <a:spcPct val="100000"/>
              </a:lnSpc>
              <a:spcBef>
                <a:spcPts val="1000"/>
              </a:spcBef>
              <a:spcAft>
                <a:spcPts val="0"/>
              </a:spcAft>
              <a:buNone/>
            </a:pPr>
            <a:r>
              <a:t/>
            </a:r>
            <a:endParaRPr sz="1729"/>
          </a:p>
          <a:p>
            <a:pPr indent="-361950" lvl="0" marL="457200" rtl="0" algn="l">
              <a:lnSpc>
                <a:spcPct val="100000"/>
              </a:lnSpc>
              <a:spcBef>
                <a:spcPts val="1000"/>
              </a:spcBef>
              <a:spcAft>
                <a:spcPts val="0"/>
              </a:spcAft>
              <a:buSzPts val="2100"/>
              <a:buChar char="●"/>
            </a:pPr>
            <a:r>
              <a:rPr lang="en" sz="1729"/>
              <a:t>Interaction of the two</a:t>
            </a:r>
            <a:endParaRPr sz="1729"/>
          </a:p>
        </p:txBody>
      </p:sp>
      <p:sp>
        <p:nvSpPr>
          <p:cNvPr id="621" name="Google Shape;621;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Clever Hans</a:t>
            </a:r>
            <a:endParaRPr/>
          </a:p>
        </p:txBody>
      </p:sp>
      <p:sp>
        <p:nvSpPr>
          <p:cNvPr id="627" name="Google Shape;627;p82"/>
          <p:cNvSpPr txBox="1"/>
          <p:nvPr>
            <p:ph idx="1" type="body"/>
          </p:nvPr>
        </p:nvSpPr>
        <p:spPr>
          <a:xfrm>
            <a:off x="0" y="1256200"/>
            <a:ext cx="40644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A horse that does simple arithmetic</a:t>
            </a:r>
            <a:endParaRPr sz="1500"/>
          </a:p>
          <a:p>
            <a:pPr indent="-323850" lvl="0" marL="457200" rtl="0" algn="l">
              <a:lnSpc>
                <a:spcPct val="100000"/>
              </a:lnSpc>
              <a:spcBef>
                <a:spcPts val="1000"/>
              </a:spcBef>
              <a:spcAft>
                <a:spcPts val="0"/>
              </a:spcAft>
              <a:buSzPts val="1500"/>
              <a:buChar char="●"/>
            </a:pPr>
            <a:r>
              <a:rPr lang="en" sz="1500">
                <a:solidFill>
                  <a:srgbClr val="202122"/>
                </a:solidFill>
                <a:highlight>
                  <a:srgbClr val="FFFFFF"/>
                </a:highlight>
              </a:rPr>
              <a:t>"If the eighth day of the month comes on a Tuesday, what is the date of the following Friday?"</a:t>
            </a:r>
            <a:endParaRPr sz="1500">
              <a:solidFill>
                <a:srgbClr val="202122"/>
              </a:solidFill>
              <a:highlight>
                <a:srgbClr val="FFFFFF"/>
              </a:highlight>
            </a:endParaRPr>
          </a:p>
          <a:p>
            <a:pPr indent="-323850" lvl="1" marL="914400" rtl="0" algn="l">
              <a:lnSpc>
                <a:spcPct val="100000"/>
              </a:lnSpc>
              <a:spcBef>
                <a:spcPts val="0"/>
              </a:spcBef>
              <a:spcAft>
                <a:spcPts val="0"/>
              </a:spcAft>
              <a:buClr>
                <a:srgbClr val="202122"/>
              </a:buClr>
              <a:buSzPts val="1500"/>
              <a:buChar char="○"/>
            </a:pPr>
            <a:r>
              <a:rPr lang="en" sz="1500">
                <a:solidFill>
                  <a:srgbClr val="202122"/>
                </a:solidFill>
                <a:highlight>
                  <a:srgbClr val="FFFFFF"/>
                </a:highlight>
              </a:rPr>
              <a:t>Clever Hans would tap out…</a:t>
            </a:r>
            <a:endParaRPr sz="1500">
              <a:solidFill>
                <a:srgbClr val="202122"/>
              </a:solidFill>
              <a:highlight>
                <a:srgbClr val="FFFFFF"/>
              </a:highlight>
            </a:endParaRPr>
          </a:p>
          <a:p>
            <a:pPr indent="-323850" lvl="2" marL="1371600" rtl="0" algn="l">
              <a:lnSpc>
                <a:spcPct val="100000"/>
              </a:lnSpc>
              <a:spcBef>
                <a:spcPts val="0"/>
              </a:spcBef>
              <a:spcAft>
                <a:spcPts val="0"/>
              </a:spcAft>
              <a:buClr>
                <a:srgbClr val="202122"/>
              </a:buClr>
              <a:buSzPts val="1500"/>
              <a:buChar char="■"/>
            </a:pPr>
            <a:r>
              <a:rPr lang="en" sz="1500">
                <a:solidFill>
                  <a:srgbClr val="202122"/>
                </a:solidFill>
                <a:highlight>
                  <a:srgbClr val="FFFFFF"/>
                </a:highlight>
              </a:rPr>
              <a:t>11</a:t>
            </a:r>
            <a:endParaRPr sz="1500">
              <a:solidFill>
                <a:srgbClr val="202122"/>
              </a:solidFill>
              <a:highlight>
                <a:srgbClr val="FFFFFF"/>
              </a:highlight>
            </a:endParaRPr>
          </a:p>
          <a:p>
            <a:pPr indent="-323850" lvl="0" marL="457200" rtl="0" algn="l">
              <a:lnSpc>
                <a:spcPct val="100000"/>
              </a:lnSpc>
              <a:spcBef>
                <a:spcPts val="0"/>
              </a:spcBef>
              <a:spcAft>
                <a:spcPts val="0"/>
              </a:spcAft>
              <a:buSzPts val="1500"/>
              <a:buChar char="●"/>
            </a:pPr>
            <a:r>
              <a:rPr lang="en" sz="1500"/>
              <a:t>When experimenter not visible to horse, accuracy drops to random</a:t>
            </a:r>
            <a:endParaRPr sz="1500"/>
          </a:p>
          <a:p>
            <a:pPr indent="-323850" lvl="0" marL="457200" rtl="0" algn="l">
              <a:lnSpc>
                <a:spcPct val="100000"/>
              </a:lnSpc>
              <a:spcBef>
                <a:spcPts val="0"/>
              </a:spcBef>
              <a:spcAft>
                <a:spcPts val="0"/>
              </a:spcAft>
              <a:buSzPts val="1500"/>
              <a:buChar char="●"/>
            </a:pPr>
            <a:r>
              <a:rPr lang="en" sz="1500"/>
              <a:t>What exactly is being tested?</a:t>
            </a:r>
            <a:endParaRPr sz="1500"/>
          </a:p>
          <a:p>
            <a:pPr indent="-323850" lvl="1" marL="914400" rtl="0" algn="l">
              <a:lnSpc>
                <a:spcPct val="100000"/>
              </a:lnSpc>
              <a:spcBef>
                <a:spcPts val="0"/>
              </a:spcBef>
              <a:spcAft>
                <a:spcPts val="0"/>
              </a:spcAft>
              <a:buSzPts val="1500"/>
              <a:buChar char="○"/>
            </a:pPr>
            <a:r>
              <a:rPr lang="en" sz="1500"/>
              <a:t>Arithmetic? Reading?</a:t>
            </a:r>
            <a:endParaRPr sz="1500"/>
          </a:p>
          <a:p>
            <a:pPr indent="-323850" lvl="0" marL="457200" rtl="0" algn="l">
              <a:lnSpc>
                <a:spcPct val="100000"/>
              </a:lnSpc>
              <a:spcBef>
                <a:spcPts val="0"/>
              </a:spcBef>
              <a:spcAft>
                <a:spcPts val="0"/>
              </a:spcAft>
              <a:buSzPts val="1500"/>
              <a:buChar char="●"/>
            </a:pPr>
            <a:r>
              <a:rPr lang="en" sz="1500"/>
              <a:t>Classic experimental errors</a:t>
            </a:r>
            <a:endParaRPr sz="1500"/>
          </a:p>
          <a:p>
            <a:pPr indent="-323850" lvl="1" marL="914400" rtl="0" algn="l">
              <a:lnSpc>
                <a:spcPct val="100000"/>
              </a:lnSpc>
              <a:spcBef>
                <a:spcPts val="0"/>
              </a:spcBef>
              <a:spcAft>
                <a:spcPts val="0"/>
              </a:spcAft>
              <a:buSzPts val="1500"/>
              <a:buChar char="○"/>
            </a:pPr>
            <a:r>
              <a:rPr lang="en" sz="1500"/>
              <a:t>Anthropomorphism</a:t>
            </a:r>
            <a:endParaRPr sz="1500"/>
          </a:p>
          <a:p>
            <a:pPr indent="-323850" lvl="1" marL="914400" rtl="0" algn="l">
              <a:lnSpc>
                <a:spcPct val="100000"/>
              </a:lnSpc>
              <a:spcBef>
                <a:spcPts val="0"/>
              </a:spcBef>
              <a:spcAft>
                <a:spcPts val="0"/>
              </a:spcAft>
              <a:buSzPts val="1500"/>
              <a:buChar char="○"/>
            </a:pPr>
            <a:r>
              <a:rPr lang="en" sz="1500"/>
              <a:t>Benefit of the doubt</a:t>
            </a:r>
            <a:endParaRPr sz="1500"/>
          </a:p>
          <a:p>
            <a:pPr indent="-323850" lvl="1" marL="914400" rtl="0" algn="l">
              <a:lnSpc>
                <a:spcPct val="100000"/>
              </a:lnSpc>
              <a:spcBef>
                <a:spcPts val="0"/>
              </a:spcBef>
              <a:spcAft>
                <a:spcPts val="0"/>
              </a:spcAft>
              <a:buSzPts val="1500"/>
              <a:buChar char="○"/>
            </a:pPr>
            <a:r>
              <a:rPr lang="en" sz="1500"/>
              <a:t>Confirmation bias</a:t>
            </a:r>
            <a:endParaRPr sz="1500"/>
          </a:p>
          <a:p>
            <a:pPr indent="0" lvl="0" marL="0" rtl="0" algn="l">
              <a:lnSpc>
                <a:spcPct val="100000"/>
              </a:lnSpc>
              <a:spcBef>
                <a:spcPts val="1000"/>
              </a:spcBef>
              <a:spcAft>
                <a:spcPts val="1000"/>
              </a:spcAft>
              <a:buNone/>
            </a:pPr>
            <a:r>
              <a:t/>
            </a:r>
            <a:endParaRPr sz="1500"/>
          </a:p>
        </p:txBody>
      </p:sp>
      <p:pic>
        <p:nvPicPr>
          <p:cNvPr id="628" name="Google Shape;628;p82"/>
          <p:cNvPicPr preferRelativeResize="0"/>
          <p:nvPr/>
        </p:nvPicPr>
        <p:blipFill>
          <a:blip r:embed="rId3">
            <a:alphaModFix/>
          </a:blip>
          <a:stretch>
            <a:fillRect/>
          </a:stretch>
        </p:blipFill>
        <p:spPr>
          <a:xfrm>
            <a:off x="4064350" y="900550"/>
            <a:ext cx="5079650" cy="4242949"/>
          </a:xfrm>
          <a:prstGeom prst="rect">
            <a:avLst/>
          </a:prstGeom>
          <a:noFill/>
          <a:ln>
            <a:noFill/>
          </a:ln>
        </p:spPr>
      </p:pic>
      <p:sp>
        <p:nvSpPr>
          <p:cNvPr id="629" name="Google Shape;629;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Beware of…</a:t>
            </a:r>
            <a:endParaRPr/>
          </a:p>
        </p:txBody>
      </p:sp>
      <p:sp>
        <p:nvSpPr>
          <p:cNvPr id="635" name="Google Shape;635;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61950" lvl="0" marL="457200" rtl="0" algn="l">
              <a:lnSpc>
                <a:spcPct val="100000"/>
              </a:lnSpc>
              <a:spcBef>
                <a:spcPts val="0"/>
              </a:spcBef>
              <a:spcAft>
                <a:spcPts val="0"/>
              </a:spcAft>
              <a:buClr>
                <a:srgbClr val="000000"/>
              </a:buClr>
              <a:buSzPts val="2100"/>
              <a:buChar char="●"/>
            </a:pPr>
            <a:r>
              <a:rPr lang="en">
                <a:solidFill>
                  <a:srgbClr val="000000"/>
                </a:solidFill>
              </a:rPr>
              <a:t>Metaphors - “The machine is ‘learning’”-&gt; </a:t>
            </a:r>
            <a:r>
              <a:rPr lang="en">
                <a:solidFill>
                  <a:srgbClr val="000000"/>
                </a:solidFill>
              </a:rPr>
              <a:t>“The machine is learning”</a:t>
            </a:r>
            <a:endParaRPr>
              <a:solidFill>
                <a:srgbClr val="000000"/>
              </a:solidFill>
            </a:endParaRPr>
          </a:p>
          <a:p>
            <a:pPr indent="-361950" lvl="0" marL="457200" rtl="0" algn="l">
              <a:lnSpc>
                <a:spcPct val="100000"/>
              </a:lnSpc>
              <a:spcBef>
                <a:spcPts val="0"/>
              </a:spcBef>
              <a:spcAft>
                <a:spcPts val="0"/>
              </a:spcAft>
              <a:buClr>
                <a:srgbClr val="000000"/>
              </a:buClr>
              <a:buSzPts val="2100"/>
              <a:buChar char="●"/>
            </a:pPr>
            <a:r>
              <a:rPr lang="en">
                <a:solidFill>
                  <a:srgbClr val="000000"/>
                </a:solidFill>
              </a:rPr>
              <a:t>Anthropomorphization - “the machine acts like a human, it’ll be human in other things.”</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Introspection - our own thoughts are biased towards ourselves, everyone else will think the same</a:t>
            </a:r>
            <a:endParaRPr>
              <a:solidFill>
                <a:srgbClr val="000000"/>
              </a:solidFill>
            </a:endParaRPr>
          </a:p>
          <a:p>
            <a:pPr indent="-361950" lvl="0" marL="457200" rtl="0" algn="l">
              <a:lnSpc>
                <a:spcPct val="100000"/>
              </a:lnSpc>
              <a:spcBef>
                <a:spcPts val="0"/>
              </a:spcBef>
              <a:spcAft>
                <a:spcPts val="0"/>
              </a:spcAft>
              <a:buClr>
                <a:srgbClr val="000000"/>
              </a:buClr>
              <a:buSzPts val="2100"/>
              <a:buChar char="●"/>
            </a:pPr>
            <a:r>
              <a:rPr lang="en">
                <a:solidFill>
                  <a:srgbClr val="000000"/>
                </a:solidFill>
              </a:rPr>
              <a:t>Projection - unconsciously, we see in others (and machines) what we see in ourselves</a:t>
            </a:r>
            <a:endParaRPr>
              <a:solidFill>
                <a:srgbClr val="000000"/>
              </a:solidFill>
            </a:endParaRPr>
          </a:p>
          <a:p>
            <a:pPr indent="-361950" lvl="0" marL="457200" rtl="0" algn="l">
              <a:lnSpc>
                <a:spcPct val="100000"/>
              </a:lnSpc>
              <a:spcBef>
                <a:spcPts val="0"/>
              </a:spcBef>
              <a:spcAft>
                <a:spcPts val="0"/>
              </a:spcAft>
              <a:buClr>
                <a:srgbClr val="000000"/>
              </a:buClr>
              <a:buSzPts val="2100"/>
              <a:buChar char="●"/>
            </a:pPr>
            <a:r>
              <a:rPr lang="en">
                <a:solidFill>
                  <a:srgbClr val="000000"/>
                </a:solidFill>
              </a:rPr>
              <a:t>Magical thinking - believing a causal connection with no plausible causal link</a:t>
            </a:r>
            <a:endParaRPr>
              <a:solidFill>
                <a:srgbClr val="000000"/>
              </a:solidFill>
            </a:endParaRPr>
          </a:p>
          <a:p>
            <a:pPr indent="-361950" lvl="0" marL="457200" rtl="0" algn="l">
              <a:lnSpc>
                <a:spcPct val="100000"/>
              </a:lnSpc>
              <a:spcBef>
                <a:spcPts val="0"/>
              </a:spcBef>
              <a:spcAft>
                <a:spcPts val="0"/>
              </a:spcAft>
              <a:buClr>
                <a:srgbClr val="000000"/>
              </a:buClr>
              <a:buSzPts val="2100"/>
              <a:buChar char="●"/>
            </a:pPr>
            <a:r>
              <a:rPr lang="en">
                <a:solidFill>
                  <a:srgbClr val="000000"/>
                </a:solidFill>
              </a:rPr>
              <a:t>Motivated thinking - “I want this so bad to be true…”</a:t>
            </a:r>
            <a:endParaRPr>
              <a:solidFill>
                <a:srgbClr val="000000"/>
              </a:solidFill>
            </a:endParaRPr>
          </a:p>
          <a:p>
            <a:pPr indent="-361950" lvl="0" marL="457200" rtl="0" algn="l">
              <a:lnSpc>
                <a:spcPct val="100000"/>
              </a:lnSpc>
              <a:spcBef>
                <a:spcPts val="0"/>
              </a:spcBef>
              <a:spcAft>
                <a:spcPts val="0"/>
              </a:spcAft>
              <a:buClr>
                <a:srgbClr val="000000"/>
              </a:buClr>
              <a:buSzPts val="2100"/>
              <a:buChar char="●"/>
            </a:pPr>
            <a:r>
              <a:rPr lang="en">
                <a:solidFill>
                  <a:srgbClr val="000000"/>
                </a:solidFill>
              </a:rPr>
              <a:t>Overgeneralization - “The hypothesis works on this small data set, it’ll work everywhere else too”</a:t>
            </a:r>
            <a:endParaRPr>
              <a:solidFill>
                <a:srgbClr val="000000"/>
              </a:solidFill>
            </a:endParaRPr>
          </a:p>
        </p:txBody>
      </p:sp>
      <p:sp>
        <p:nvSpPr>
          <p:cNvPr id="636" name="Google Shape;636;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Neuroscience</a:t>
            </a:r>
            <a:endParaRPr/>
          </a:p>
        </p:txBody>
      </p:sp>
      <p:sp>
        <p:nvSpPr>
          <p:cNvPr id="100" name="Google Shape;10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Neurons</a:t>
            </a:r>
            <a:endParaRPr/>
          </a:p>
          <a:p>
            <a:pPr indent="-342900" lvl="0" marL="457200" rtl="0" algn="l">
              <a:lnSpc>
                <a:spcPct val="100000"/>
              </a:lnSpc>
              <a:spcBef>
                <a:spcPts val="0"/>
              </a:spcBef>
              <a:spcAft>
                <a:spcPts val="0"/>
              </a:spcAft>
              <a:buSzPts val="1800"/>
              <a:buChar char="●"/>
            </a:pPr>
            <a:r>
              <a:rPr lang="en"/>
              <a:t>Brain Anatomy and Physiology</a:t>
            </a:r>
            <a:endParaRPr/>
          </a:p>
          <a:p>
            <a:pPr indent="-342900" lvl="0" marL="457200" rtl="0" algn="l">
              <a:lnSpc>
                <a:spcPct val="100000"/>
              </a:lnSpc>
              <a:spcBef>
                <a:spcPts val="0"/>
              </a:spcBef>
              <a:spcAft>
                <a:spcPts val="0"/>
              </a:spcAft>
              <a:buSzPts val="1800"/>
              <a:buChar char="●"/>
            </a:pPr>
            <a:r>
              <a:rPr lang="en"/>
              <a:t>The Senses</a:t>
            </a:r>
            <a:endParaRPr/>
          </a:p>
        </p:txBody>
      </p:sp>
      <p:sp>
        <p:nvSpPr>
          <p:cNvPr id="101" name="Google Shape;10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 points</a:t>
            </a:r>
            <a:endParaRPr/>
          </a:p>
        </p:txBody>
      </p:sp>
      <p:sp>
        <p:nvSpPr>
          <p:cNvPr id="642" name="Google Shape;642;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00000"/>
              </a:lnSpc>
              <a:spcBef>
                <a:spcPts val="0"/>
              </a:spcBef>
              <a:spcAft>
                <a:spcPts val="0"/>
              </a:spcAft>
              <a:buSzPts val="2100"/>
              <a:buChar char="●"/>
            </a:pPr>
            <a:r>
              <a:rPr lang="en" sz="2100"/>
              <a:t>Every bullet point is a world - Wikipedia is a poor man’s explanation. Go further - </a:t>
            </a:r>
            <a:r>
              <a:rPr lang="en" sz="2100"/>
              <a:t>watch video(s)</a:t>
            </a:r>
            <a:r>
              <a:rPr lang="en" sz="2100"/>
              <a:t>, read a book, talk to people, </a:t>
            </a:r>
            <a:r>
              <a:rPr lang="en" sz="2100"/>
              <a:t>take a class, etc…</a:t>
            </a:r>
            <a:endParaRPr sz="2100"/>
          </a:p>
          <a:p>
            <a:pPr indent="0" lvl="0" marL="457200" rtl="0" algn="l">
              <a:lnSpc>
                <a:spcPct val="100000"/>
              </a:lnSpc>
              <a:spcBef>
                <a:spcPts val="1000"/>
              </a:spcBef>
              <a:spcAft>
                <a:spcPts val="0"/>
              </a:spcAft>
              <a:buNone/>
            </a:pPr>
            <a:r>
              <a:rPr lang="en" sz="2100"/>
              <a:t> </a:t>
            </a:r>
            <a:endParaRPr sz="2100"/>
          </a:p>
          <a:p>
            <a:pPr indent="-361950" lvl="0" marL="457200" rtl="0" algn="l">
              <a:lnSpc>
                <a:spcPct val="100000"/>
              </a:lnSpc>
              <a:spcBef>
                <a:spcPts val="1000"/>
              </a:spcBef>
              <a:spcAft>
                <a:spcPts val="0"/>
              </a:spcAft>
              <a:buSzPts val="2100"/>
              <a:buChar char="●"/>
            </a:pPr>
            <a:r>
              <a:rPr lang="en" sz="2100"/>
              <a:t>It looks like we know a lot and it feels like there are just known details missing from the bullet points, but there’s so much more that we just don’t know</a:t>
            </a:r>
            <a:endParaRPr b="1" sz="2100"/>
          </a:p>
        </p:txBody>
      </p:sp>
      <p:sp>
        <p:nvSpPr>
          <p:cNvPr id="643" name="Google Shape;643;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Cognitive Science for AI</a:t>
            </a:r>
            <a:endParaRPr/>
          </a:p>
        </p:txBody>
      </p:sp>
      <p:sp>
        <p:nvSpPr>
          <p:cNvPr id="649" name="Google Shape;649;p8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Problems with Vocabulary</a:t>
            </a:r>
            <a:endParaRPr sz="5200"/>
          </a:p>
        </p:txBody>
      </p:sp>
      <p:sp>
        <p:nvSpPr>
          <p:cNvPr id="650" name="Google Shape;650;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6"/>
          <p:cNvSpPr txBox="1"/>
          <p:nvPr>
            <p:ph type="title"/>
          </p:nvPr>
        </p:nvSpPr>
        <p:spPr>
          <a:xfrm>
            <a:off x="311700" y="315925"/>
            <a:ext cx="85206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t>Terms in AI - Technical vs Informal</a:t>
            </a:r>
            <a:endParaRPr sz="2800"/>
          </a:p>
        </p:txBody>
      </p:sp>
      <p:sp>
        <p:nvSpPr>
          <p:cNvPr id="656" name="Google Shape;656;p86"/>
          <p:cNvSpPr txBox="1"/>
          <p:nvPr>
            <p:ph idx="1" type="body"/>
          </p:nvPr>
        </p:nvSpPr>
        <p:spPr>
          <a:xfrm>
            <a:off x="0" y="1225225"/>
            <a:ext cx="9144000" cy="335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t>Technical = defined specifically for that purpose</a:t>
            </a:r>
            <a:endParaRPr sz="1700"/>
          </a:p>
          <a:p>
            <a:pPr indent="0" lvl="0" marL="0" rtl="0" algn="l">
              <a:lnSpc>
                <a:spcPct val="100000"/>
              </a:lnSpc>
              <a:spcBef>
                <a:spcPts val="1000"/>
              </a:spcBef>
              <a:spcAft>
                <a:spcPts val="0"/>
              </a:spcAft>
              <a:buNone/>
            </a:pPr>
            <a:r>
              <a:rPr lang="en" sz="1700"/>
              <a:t>Informal = how people just tend to use it</a:t>
            </a:r>
            <a:endParaRPr sz="1700"/>
          </a:p>
          <a:p>
            <a:pPr indent="-336550" lvl="0" marL="457200" rtl="0" algn="l">
              <a:lnSpc>
                <a:spcPct val="100000"/>
              </a:lnSpc>
              <a:spcBef>
                <a:spcPts val="1000"/>
              </a:spcBef>
              <a:spcAft>
                <a:spcPts val="0"/>
              </a:spcAft>
              <a:buSzPts val="1700"/>
              <a:buChar char="●"/>
            </a:pPr>
            <a:r>
              <a:rPr b="1" lang="en" sz="1700"/>
              <a:t>Intelligence</a:t>
            </a:r>
            <a:r>
              <a:rPr lang="en" sz="1700"/>
              <a:t> - ability to adapt behavior to change in environment vs clever like a human</a:t>
            </a:r>
            <a:endParaRPr sz="1700"/>
          </a:p>
          <a:p>
            <a:pPr indent="-336550" lvl="0" marL="457200" rtl="0" algn="l">
              <a:lnSpc>
                <a:spcPct val="100000"/>
              </a:lnSpc>
              <a:spcBef>
                <a:spcPts val="0"/>
              </a:spcBef>
              <a:spcAft>
                <a:spcPts val="0"/>
              </a:spcAft>
              <a:buSzPts val="1700"/>
              <a:buChar char="●"/>
            </a:pPr>
            <a:r>
              <a:rPr b="1" lang="en" sz="1700"/>
              <a:t>Learning</a:t>
            </a:r>
            <a:r>
              <a:rPr lang="en" sz="1700"/>
              <a:t> - updating coefficients/parameters vs school-like memorization</a:t>
            </a:r>
            <a:endParaRPr sz="1700"/>
          </a:p>
          <a:p>
            <a:pPr indent="-336550" lvl="0" marL="457200" rtl="0" algn="l">
              <a:lnSpc>
                <a:spcPct val="100000"/>
              </a:lnSpc>
              <a:spcBef>
                <a:spcPts val="0"/>
              </a:spcBef>
              <a:spcAft>
                <a:spcPts val="0"/>
              </a:spcAft>
              <a:buSzPts val="1700"/>
              <a:buChar char="●"/>
            </a:pPr>
            <a:r>
              <a:rPr b="1" lang="en" sz="1700"/>
              <a:t>Thinking/Thought/Belief</a:t>
            </a:r>
            <a:r>
              <a:rPr lang="en" sz="1700"/>
              <a:t> - a logical predicate vs only vague human-ish meanings</a:t>
            </a:r>
            <a:endParaRPr sz="1700"/>
          </a:p>
          <a:p>
            <a:pPr indent="-336550" lvl="0" marL="457200" rtl="0" algn="l">
              <a:lnSpc>
                <a:spcPct val="100000"/>
              </a:lnSpc>
              <a:spcBef>
                <a:spcPts val="0"/>
              </a:spcBef>
              <a:spcAft>
                <a:spcPts val="0"/>
              </a:spcAft>
              <a:buSzPts val="1700"/>
              <a:buChar char="●"/>
            </a:pPr>
            <a:r>
              <a:rPr b="1" lang="en" sz="1700"/>
              <a:t>Understanding</a:t>
            </a:r>
            <a:r>
              <a:rPr lang="en" sz="1700"/>
              <a:t> - only vague human-ish meaning, perceive intention extrapolate and make inferences that generalize “Do you understand?”, common sense</a:t>
            </a:r>
            <a:endParaRPr sz="1700"/>
          </a:p>
          <a:p>
            <a:pPr indent="-336550" lvl="0" marL="457200" rtl="0" algn="l">
              <a:lnSpc>
                <a:spcPct val="100000"/>
              </a:lnSpc>
              <a:spcBef>
                <a:spcPts val="0"/>
              </a:spcBef>
              <a:spcAft>
                <a:spcPts val="0"/>
              </a:spcAft>
              <a:buSzPts val="1700"/>
              <a:buChar char="●"/>
            </a:pPr>
            <a:r>
              <a:rPr b="1" lang="en" sz="1700"/>
              <a:t>Consciousness</a:t>
            </a:r>
            <a:r>
              <a:rPr lang="en" sz="1700"/>
              <a:t> - can communicate, awake vs internal monolog, self-awareness</a:t>
            </a:r>
            <a:endParaRPr sz="1700"/>
          </a:p>
          <a:p>
            <a:pPr indent="-336550" lvl="0" marL="457200" rtl="0" algn="l">
              <a:lnSpc>
                <a:spcPct val="100000"/>
              </a:lnSpc>
              <a:spcBef>
                <a:spcPts val="0"/>
              </a:spcBef>
              <a:spcAft>
                <a:spcPts val="0"/>
              </a:spcAft>
              <a:buSzPts val="1700"/>
              <a:buChar char="●"/>
            </a:pPr>
            <a:r>
              <a:rPr b="1" lang="en" sz="1700"/>
              <a:t>Sentience</a:t>
            </a:r>
            <a:r>
              <a:rPr lang="en" sz="1700"/>
              <a:t> - can experience feelings/sensations vs aware of themselves like humans</a:t>
            </a:r>
            <a:endParaRPr sz="1700"/>
          </a:p>
          <a:p>
            <a:pPr indent="-336550" lvl="0" marL="457200" rtl="0" algn="l">
              <a:lnSpc>
                <a:spcPct val="100000"/>
              </a:lnSpc>
              <a:spcBef>
                <a:spcPts val="0"/>
              </a:spcBef>
              <a:spcAft>
                <a:spcPts val="0"/>
              </a:spcAft>
              <a:buSzPts val="1700"/>
              <a:buChar char="●"/>
            </a:pPr>
            <a:r>
              <a:rPr b="1" lang="en" sz="1700"/>
              <a:t>Sapience</a:t>
            </a:r>
            <a:r>
              <a:rPr lang="en" sz="1700"/>
              <a:t> - ability to reason intelligently vs ability to think like humans</a:t>
            </a:r>
            <a:endParaRPr sz="1700"/>
          </a:p>
          <a:p>
            <a:pPr indent="-336550" lvl="0" marL="457200" rtl="0" algn="l">
              <a:lnSpc>
                <a:spcPct val="100000"/>
              </a:lnSpc>
              <a:spcBef>
                <a:spcPts val="0"/>
              </a:spcBef>
              <a:spcAft>
                <a:spcPts val="0"/>
              </a:spcAft>
              <a:buSzPts val="1700"/>
              <a:buChar char="●"/>
            </a:pPr>
            <a:r>
              <a:rPr b="1" lang="en" sz="1700"/>
              <a:t>Artificial General Intelligence</a:t>
            </a:r>
            <a:r>
              <a:rPr lang="en" sz="1700"/>
              <a:t> - can perform more than one thing like a human without specialized training in those things vs can do most anything like a human with human motivations</a:t>
            </a:r>
            <a:endParaRPr sz="1700"/>
          </a:p>
        </p:txBody>
      </p:sp>
      <p:sp>
        <p:nvSpPr>
          <p:cNvPr id="657" name="Google Shape;657;p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chemeClr val="tx1"/>
                </a:solidFill>
              </a:rPr>
              <a:t>‹#›</a:t>
            </a:fld>
            <a:endParaRPr sz="1300">
              <a:solidFill>
                <a:schemeClr val="tx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1" name="Shape 661"/>
        <p:cNvGrpSpPr/>
        <p:nvPr/>
      </p:nvGrpSpPr>
      <p:grpSpPr>
        <a:xfrm>
          <a:off x="0" y="0"/>
          <a:ext cx="0" cy="0"/>
          <a:chOff x="0" y="0"/>
          <a:chExt cx="0" cy="0"/>
        </a:xfrm>
      </p:grpSpPr>
      <p:sp>
        <p:nvSpPr>
          <p:cNvPr id="662" name="Google Shape;662;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663" name="Google Shape;663;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SzPts val="1900"/>
              <a:buChar char="●"/>
            </a:pPr>
            <a:r>
              <a:rPr lang="en" sz="1900"/>
              <a:t>Bio</a:t>
            </a:r>
            <a:endParaRPr sz="1900"/>
          </a:p>
          <a:p>
            <a:pPr indent="-349250" lvl="0" marL="457200" rtl="0" algn="l">
              <a:lnSpc>
                <a:spcPct val="100000"/>
              </a:lnSpc>
              <a:spcBef>
                <a:spcPts val="0"/>
              </a:spcBef>
              <a:spcAft>
                <a:spcPts val="0"/>
              </a:spcAft>
              <a:buSzPts val="1900"/>
              <a:buChar char="●"/>
            </a:pPr>
            <a:r>
              <a:rPr lang="en" sz="1900"/>
              <a:t>Psych</a:t>
            </a:r>
            <a:endParaRPr sz="1900"/>
          </a:p>
          <a:p>
            <a:pPr indent="-349250" lvl="0" marL="457200" rtl="0" algn="l">
              <a:lnSpc>
                <a:spcPct val="100000"/>
              </a:lnSpc>
              <a:spcBef>
                <a:spcPts val="0"/>
              </a:spcBef>
              <a:spcAft>
                <a:spcPts val="0"/>
              </a:spcAft>
              <a:buSzPts val="1900"/>
              <a:buChar char="●"/>
            </a:pPr>
            <a:r>
              <a:rPr lang="en" sz="1900"/>
              <a:t>CogPsych</a:t>
            </a:r>
            <a:endParaRPr sz="1900"/>
          </a:p>
          <a:p>
            <a:pPr indent="-349250" lvl="0" marL="457200" rtl="0" algn="l">
              <a:lnSpc>
                <a:spcPct val="100000"/>
              </a:lnSpc>
              <a:spcBef>
                <a:spcPts val="0"/>
              </a:spcBef>
              <a:spcAft>
                <a:spcPts val="0"/>
              </a:spcAft>
              <a:buSzPts val="1900"/>
              <a:buChar char="●"/>
            </a:pPr>
            <a:r>
              <a:rPr lang="en" sz="1900"/>
              <a:t>Vision</a:t>
            </a:r>
            <a:endParaRPr sz="1900"/>
          </a:p>
          <a:p>
            <a:pPr indent="-349250" lvl="0" marL="457200" rtl="0" algn="l">
              <a:spcBef>
                <a:spcPts val="0"/>
              </a:spcBef>
              <a:spcAft>
                <a:spcPts val="0"/>
              </a:spcAft>
              <a:buClr>
                <a:srgbClr val="202122"/>
              </a:buClr>
              <a:buSzPts val="1900"/>
              <a:buChar char="●"/>
            </a:pPr>
            <a:r>
              <a:rPr lang="en" sz="1900">
                <a:solidFill>
                  <a:srgbClr val="202122"/>
                </a:solidFill>
                <a:highlight>
                  <a:srgbClr val="FFFFFF"/>
                </a:highlight>
              </a:rPr>
              <a:t>Akmajian, Adrian </a:t>
            </a:r>
            <a:r>
              <a:rPr i="1" lang="en" sz="1900">
                <a:solidFill>
                  <a:srgbClr val="202122"/>
                </a:solidFill>
                <a:highlight>
                  <a:srgbClr val="FFFFFF"/>
                </a:highlight>
              </a:rPr>
              <a:t>et al</a:t>
            </a:r>
            <a:r>
              <a:rPr lang="en" sz="1900">
                <a:solidFill>
                  <a:srgbClr val="202122"/>
                </a:solidFill>
                <a:highlight>
                  <a:srgbClr val="FFFFFF"/>
                </a:highlight>
              </a:rPr>
              <a:t> (1995), </a:t>
            </a:r>
            <a:r>
              <a:rPr i="1" lang="en" sz="1900">
                <a:solidFill>
                  <a:srgbClr val="202122"/>
                </a:solidFill>
                <a:highlight>
                  <a:srgbClr val="FFFFFF"/>
                </a:highlight>
              </a:rPr>
              <a:t>Linguistics: an introduction to language and communication</a:t>
            </a:r>
            <a:r>
              <a:rPr lang="en" sz="1900">
                <a:solidFill>
                  <a:srgbClr val="202122"/>
                </a:solidFill>
                <a:highlight>
                  <a:srgbClr val="FFFFFF"/>
                </a:highlight>
              </a:rPr>
              <a:t> (fourth edition), Cambridge: MIT Press.</a:t>
            </a:r>
            <a:endParaRPr sz="1900">
              <a:solidFill>
                <a:srgbClr val="202122"/>
              </a:solidFill>
              <a:highlight>
                <a:srgbClr val="FFFFFF"/>
              </a:highlight>
            </a:endParaRPr>
          </a:p>
          <a:p>
            <a:pPr indent="-349250" lvl="0" marL="457200" rtl="0" algn="l">
              <a:lnSpc>
                <a:spcPct val="100000"/>
              </a:lnSpc>
              <a:spcBef>
                <a:spcPts val="0"/>
              </a:spcBef>
              <a:spcAft>
                <a:spcPts val="0"/>
              </a:spcAft>
              <a:buSzPts val="1900"/>
              <a:buChar char="●"/>
            </a:pPr>
            <a:r>
              <a:rPr lang="en" sz="1900">
                <a:solidFill>
                  <a:srgbClr val="202122"/>
                </a:solidFill>
                <a:highlight>
                  <a:srgbClr val="FFFFFF"/>
                </a:highlight>
              </a:rPr>
              <a:t>Stanford Encyclopedia of Philosophy </a:t>
            </a:r>
            <a:r>
              <a:rPr lang="en" sz="1900" u="sng">
                <a:solidFill>
                  <a:schemeClr val="hlink"/>
                </a:solidFill>
                <a:hlinkClick r:id="rId3"/>
              </a:rPr>
              <a:t>https://plato.stanford.edu/index.html</a:t>
            </a:r>
            <a:endParaRPr sz="1900"/>
          </a:p>
          <a:p>
            <a:pPr indent="0" lvl="0" marL="0" rtl="0" algn="l">
              <a:lnSpc>
                <a:spcPct val="100000"/>
              </a:lnSpc>
              <a:spcBef>
                <a:spcPts val="1000"/>
              </a:spcBef>
              <a:spcAft>
                <a:spcPts val="1000"/>
              </a:spcAft>
              <a:buNone/>
            </a:pPr>
            <a:r>
              <a:t/>
            </a:r>
            <a:endParaRPr sz="1900"/>
          </a:p>
        </p:txBody>
      </p:sp>
      <p:sp>
        <p:nvSpPr>
          <p:cNvPr id="664" name="Google Shape;664;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0" name="Google Shape;670;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71" name="Google Shape;671;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 name="Shape 105"/>
        <p:cNvGrpSpPr/>
        <p:nvPr/>
      </p:nvGrpSpPr>
      <p:grpSpPr>
        <a:xfrm>
          <a:off x="0" y="0"/>
          <a:ext cx="0" cy="0"/>
          <a:chOff x="0" y="0"/>
          <a:chExt cx="0" cy="0"/>
        </a:xfrm>
      </p:grpSpPr>
      <p:sp>
        <p:nvSpPr>
          <p:cNvPr id="106" name="Google Shape;106;p22"/>
          <p:cNvSpPr txBox="1"/>
          <p:nvPr/>
        </p:nvSpPr>
        <p:spPr>
          <a:xfrm>
            <a:off x="5733575" y="4804800"/>
            <a:ext cx="428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3"/>
              </a:rPr>
              <a:t>https://en.wikipedia.org/wiki/List_of_animals_by_number_of_neurons</a:t>
            </a:r>
            <a:endParaRPr sz="1000"/>
          </a:p>
        </p:txBody>
      </p:sp>
      <p:sp>
        <p:nvSpPr>
          <p:cNvPr id="107" name="Google Shape;107;p22"/>
          <p:cNvSpPr txBox="1"/>
          <p:nvPr>
            <p:ph idx="1" type="body"/>
          </p:nvPr>
        </p:nvSpPr>
        <p:spPr>
          <a:xfrm>
            <a:off x="311700" y="1152475"/>
            <a:ext cx="44970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Brain size in neurons</a:t>
            </a:r>
            <a:endParaRPr/>
          </a:p>
          <a:p>
            <a:pPr indent="-317500" lvl="1" marL="914400" rtl="0" algn="l">
              <a:lnSpc>
                <a:spcPct val="100000"/>
              </a:lnSpc>
              <a:spcBef>
                <a:spcPts val="0"/>
              </a:spcBef>
              <a:spcAft>
                <a:spcPts val="0"/>
              </a:spcAft>
              <a:buSzPts val="1400"/>
              <a:buChar char="○"/>
            </a:pPr>
            <a:r>
              <a:rPr lang="en"/>
              <a:t>C. elegans (Roundworm/Nematode) 302</a:t>
            </a:r>
            <a:endParaRPr/>
          </a:p>
          <a:p>
            <a:pPr indent="-317500" lvl="1" marL="914400" rtl="0" algn="l">
              <a:lnSpc>
                <a:spcPct val="100000"/>
              </a:lnSpc>
              <a:spcBef>
                <a:spcPts val="0"/>
              </a:spcBef>
              <a:spcAft>
                <a:spcPts val="0"/>
              </a:spcAft>
              <a:buSzPts val="1400"/>
              <a:buChar char="○"/>
            </a:pPr>
            <a:r>
              <a:rPr lang="en"/>
              <a:t>Fruit Fly 2.5t</a:t>
            </a:r>
            <a:endParaRPr/>
          </a:p>
          <a:p>
            <a:pPr indent="-317500" lvl="1" marL="914400" rtl="0" algn="l">
              <a:lnSpc>
                <a:spcPct val="100000"/>
              </a:lnSpc>
              <a:spcBef>
                <a:spcPts val="0"/>
              </a:spcBef>
              <a:spcAft>
                <a:spcPts val="0"/>
              </a:spcAft>
              <a:buSzPts val="1400"/>
              <a:buChar char="○"/>
            </a:pPr>
            <a:r>
              <a:rPr lang="en"/>
              <a:t>Bee 170t</a:t>
            </a:r>
            <a:endParaRPr/>
          </a:p>
          <a:p>
            <a:pPr indent="-317500" lvl="1" marL="914400" rtl="0" algn="l">
              <a:lnSpc>
                <a:spcPct val="100000"/>
              </a:lnSpc>
              <a:spcBef>
                <a:spcPts val="0"/>
              </a:spcBef>
              <a:spcAft>
                <a:spcPts val="0"/>
              </a:spcAft>
              <a:buSzPts val="1400"/>
              <a:buChar char="○"/>
            </a:pPr>
            <a:r>
              <a:rPr lang="en"/>
              <a:t>Rat 31m</a:t>
            </a:r>
            <a:endParaRPr/>
          </a:p>
          <a:p>
            <a:pPr indent="-317500" lvl="1" marL="914400" rtl="0" algn="l">
              <a:lnSpc>
                <a:spcPct val="100000"/>
              </a:lnSpc>
              <a:spcBef>
                <a:spcPts val="0"/>
              </a:spcBef>
              <a:spcAft>
                <a:spcPts val="0"/>
              </a:spcAft>
              <a:buSzPts val="1400"/>
              <a:buChar char="○"/>
            </a:pPr>
            <a:r>
              <a:rPr lang="en"/>
              <a:t>Dog 627m</a:t>
            </a:r>
            <a:endParaRPr/>
          </a:p>
          <a:p>
            <a:pPr indent="-317500" lvl="1" marL="914400" rtl="0" algn="l">
              <a:lnSpc>
                <a:spcPct val="100000"/>
              </a:lnSpc>
              <a:spcBef>
                <a:spcPts val="0"/>
              </a:spcBef>
              <a:spcAft>
                <a:spcPts val="0"/>
              </a:spcAft>
              <a:buSzPts val="1400"/>
              <a:buChar char="○"/>
            </a:pPr>
            <a:r>
              <a:rPr lang="en"/>
              <a:t>Horse 1.2b</a:t>
            </a:r>
            <a:endParaRPr/>
          </a:p>
          <a:p>
            <a:pPr indent="-317500" lvl="1" marL="914400" rtl="0" algn="l">
              <a:lnSpc>
                <a:spcPct val="100000"/>
              </a:lnSpc>
              <a:spcBef>
                <a:spcPts val="0"/>
              </a:spcBef>
              <a:spcAft>
                <a:spcPts val="0"/>
              </a:spcAft>
              <a:buSzPts val="1400"/>
              <a:buChar char="○"/>
            </a:pPr>
            <a:r>
              <a:rPr lang="en"/>
              <a:t>Raven 1.2b</a:t>
            </a:r>
            <a:endParaRPr/>
          </a:p>
          <a:p>
            <a:pPr indent="-317500" lvl="1" marL="914400" rtl="0" algn="l">
              <a:lnSpc>
                <a:spcPct val="100000"/>
              </a:lnSpc>
              <a:spcBef>
                <a:spcPts val="0"/>
              </a:spcBef>
              <a:spcAft>
                <a:spcPts val="0"/>
              </a:spcAft>
              <a:buSzPts val="1400"/>
              <a:buChar char="○"/>
            </a:pPr>
            <a:r>
              <a:rPr lang="en"/>
              <a:t>Chimp 7.4b</a:t>
            </a:r>
            <a:endParaRPr/>
          </a:p>
          <a:p>
            <a:pPr indent="-317500" lvl="1" marL="914400" rtl="0" algn="l">
              <a:lnSpc>
                <a:spcPct val="100000"/>
              </a:lnSpc>
              <a:spcBef>
                <a:spcPts val="0"/>
              </a:spcBef>
              <a:spcAft>
                <a:spcPts val="0"/>
              </a:spcAft>
              <a:buSzPts val="1400"/>
              <a:buChar char="○"/>
            </a:pPr>
            <a:r>
              <a:rPr lang="en"/>
              <a:t>Human 16.3 b</a:t>
            </a:r>
            <a:endParaRPr/>
          </a:p>
          <a:p>
            <a:pPr indent="-317500" lvl="1" marL="914400" rtl="0" algn="l">
              <a:lnSpc>
                <a:spcPct val="100000"/>
              </a:lnSpc>
              <a:spcBef>
                <a:spcPts val="0"/>
              </a:spcBef>
              <a:spcAft>
                <a:spcPts val="0"/>
              </a:spcAft>
              <a:buSzPts val="1400"/>
              <a:buChar char="○"/>
            </a:pPr>
            <a:r>
              <a:rPr lang="en"/>
              <a:t>Orca 43b</a:t>
            </a:r>
            <a:endParaRPr/>
          </a:p>
        </p:txBody>
      </p:sp>
      <p:sp>
        <p:nvSpPr>
          <p:cNvPr id="108" name="Google Shape;108;p22"/>
          <p:cNvSpPr txBox="1"/>
          <p:nvPr>
            <p:ph type="title"/>
          </p:nvPr>
        </p:nvSpPr>
        <p:spPr>
          <a:xfrm>
            <a:off x="311700" y="445025"/>
            <a:ext cx="3924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Brain Size</a:t>
            </a:r>
            <a:endParaRPr/>
          </a:p>
        </p:txBody>
      </p:sp>
      <p:sp>
        <p:nvSpPr>
          <p:cNvPr id="109" name="Google Shape;10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0" y="54225"/>
            <a:ext cx="7509900" cy="57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Anatomy and Physiology</a:t>
            </a:r>
            <a:endParaRPr/>
          </a:p>
        </p:txBody>
      </p:sp>
      <p:pic>
        <p:nvPicPr>
          <p:cNvPr id="115" name="Google Shape;115;p23"/>
          <p:cNvPicPr preferRelativeResize="0"/>
          <p:nvPr/>
        </p:nvPicPr>
        <p:blipFill>
          <a:blip r:embed="rId3">
            <a:alphaModFix/>
          </a:blip>
          <a:stretch>
            <a:fillRect/>
          </a:stretch>
        </p:blipFill>
        <p:spPr>
          <a:xfrm>
            <a:off x="4427450" y="577625"/>
            <a:ext cx="4340576" cy="4340576"/>
          </a:xfrm>
          <a:prstGeom prst="rect">
            <a:avLst/>
          </a:prstGeom>
          <a:noFill/>
          <a:ln>
            <a:noFill/>
          </a:ln>
        </p:spPr>
      </p:pic>
      <p:sp>
        <p:nvSpPr>
          <p:cNvPr id="116" name="Google Shape;116;p23"/>
          <p:cNvSpPr txBox="1"/>
          <p:nvPr/>
        </p:nvSpPr>
        <p:spPr>
          <a:xfrm>
            <a:off x="5688100" y="4939725"/>
            <a:ext cx="437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4"/>
              </a:rPr>
              <a:t>https://my.clevelandclinic.org/health/articles/22513-neurotransmitters</a:t>
            </a:r>
            <a:endParaRPr sz="800"/>
          </a:p>
          <a:p>
            <a:pPr indent="0" lvl="0" marL="0" rtl="0" algn="l">
              <a:spcBef>
                <a:spcPts val="0"/>
              </a:spcBef>
              <a:spcAft>
                <a:spcPts val="0"/>
              </a:spcAft>
              <a:buNone/>
            </a:pPr>
            <a:r>
              <a:t/>
            </a:r>
            <a:endParaRPr sz="800"/>
          </a:p>
        </p:txBody>
      </p:sp>
      <p:pic>
        <p:nvPicPr>
          <p:cNvPr id="117" name="Google Shape;117;p23"/>
          <p:cNvPicPr preferRelativeResize="0"/>
          <p:nvPr/>
        </p:nvPicPr>
        <p:blipFill>
          <a:blip r:embed="rId5">
            <a:alphaModFix/>
          </a:blip>
          <a:stretch>
            <a:fillRect/>
          </a:stretch>
        </p:blipFill>
        <p:spPr>
          <a:xfrm>
            <a:off x="172275" y="815900"/>
            <a:ext cx="4122650" cy="1846947"/>
          </a:xfrm>
          <a:prstGeom prst="rect">
            <a:avLst/>
          </a:prstGeom>
          <a:noFill/>
          <a:ln>
            <a:noFill/>
          </a:ln>
        </p:spPr>
      </p:pic>
      <p:sp>
        <p:nvSpPr>
          <p:cNvPr id="118" name="Google Shape;118;p23"/>
          <p:cNvSpPr txBox="1"/>
          <p:nvPr/>
        </p:nvSpPr>
        <p:spPr>
          <a:xfrm>
            <a:off x="53094" y="4939729"/>
            <a:ext cx="584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6"/>
              </a:rPr>
              <a:t>https://flexbooks.ck12.org/cbook/cbse-biology-class-10/section/6.2/related/lesson/the-nerve-impulse-advanced-bio-adv/</a:t>
            </a:r>
            <a:endParaRPr sz="800"/>
          </a:p>
          <a:p>
            <a:pPr indent="0" lvl="0" marL="0" rtl="0" algn="l">
              <a:spcBef>
                <a:spcPts val="0"/>
              </a:spcBef>
              <a:spcAft>
                <a:spcPts val="0"/>
              </a:spcAft>
              <a:buNone/>
            </a:pPr>
            <a:r>
              <a:t/>
            </a:r>
            <a:endParaRPr sz="800"/>
          </a:p>
        </p:txBody>
      </p:sp>
      <p:pic>
        <p:nvPicPr>
          <p:cNvPr id="119" name="Google Shape;119;p23"/>
          <p:cNvPicPr preferRelativeResize="0"/>
          <p:nvPr/>
        </p:nvPicPr>
        <p:blipFill>
          <a:blip r:embed="rId7">
            <a:alphaModFix/>
          </a:blip>
          <a:stretch>
            <a:fillRect/>
          </a:stretch>
        </p:blipFill>
        <p:spPr>
          <a:xfrm>
            <a:off x="1546725" y="2724150"/>
            <a:ext cx="2139182" cy="1986552"/>
          </a:xfrm>
          <a:prstGeom prst="rect">
            <a:avLst/>
          </a:prstGeom>
          <a:noFill/>
          <a:ln>
            <a:noFill/>
          </a:ln>
        </p:spPr>
      </p:pic>
      <p:sp>
        <p:nvSpPr>
          <p:cNvPr id="120" name="Google Shape;120;p23"/>
          <p:cNvSpPr txBox="1"/>
          <p:nvPr/>
        </p:nvSpPr>
        <p:spPr>
          <a:xfrm>
            <a:off x="53000" y="47107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8"/>
              </a:rPr>
              <a:t>https://en.wikipedia.org/wiki/Neuron</a:t>
            </a:r>
            <a:endParaRPr sz="900"/>
          </a:p>
          <a:p>
            <a:pPr indent="0" lvl="0" marL="0" rtl="0" algn="l">
              <a:spcBef>
                <a:spcPts val="0"/>
              </a:spcBef>
              <a:spcAft>
                <a:spcPts val="0"/>
              </a:spcAft>
              <a:buNone/>
            </a:pPr>
            <a:r>
              <a:t/>
            </a:r>
            <a:endParaRPr sz="900"/>
          </a:p>
        </p:txBody>
      </p:sp>
      <p:sp>
        <p:nvSpPr>
          <p:cNvPr id="121" name="Google Shape;12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